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3" r:id="rId39"/>
  </p:sldIdLst>
  <p:sldSz cx="9144000" cy="6858000"/>
  <p:notesSz cx="9144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50"/>
        <p:guide pos="215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F8F8F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Hao</a:t>
            </a:r>
            <a:r>
              <a:rPr spc="-65" dirty="0"/>
              <a:t> </a:t>
            </a:r>
            <a:r>
              <a:rPr spc="-5" dirty="0"/>
              <a:t>Zhang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F8F8F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254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5" dirty="0"/>
            </a:fld>
            <a:endParaRPr spc="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1D8897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rgbClr val="323232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F8F8F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Hao</a:t>
            </a:r>
            <a:r>
              <a:rPr spc="-65" dirty="0"/>
              <a:t> </a:t>
            </a:r>
            <a:r>
              <a:rPr spc="-5" dirty="0"/>
              <a:t>Zhang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F8F8F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254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5" dirty="0"/>
            </a:fld>
            <a:endParaRPr spc="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1D8897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F8F8F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Hao</a:t>
            </a:r>
            <a:r>
              <a:rPr spc="-65" dirty="0"/>
              <a:t> </a:t>
            </a:r>
            <a:r>
              <a:rPr spc="-5" dirty="0"/>
              <a:t>Zhang</a:t>
            </a: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F8F8F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254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5" dirty="0"/>
            </a:fld>
            <a:endParaRPr spc="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1D8897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F8F8F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Hao</a:t>
            </a:r>
            <a:r>
              <a:rPr spc="-65" dirty="0"/>
              <a:t> </a:t>
            </a:r>
            <a:r>
              <a:rPr spc="-5" dirty="0"/>
              <a:t>Zhang</a:t>
            </a:r>
            <a:endParaRPr spc="-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F8F8F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254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5" dirty="0"/>
            </a:fld>
            <a:endParaRPr spc="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F8F8F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Hao</a:t>
            </a:r>
            <a:r>
              <a:rPr spc="-65" dirty="0"/>
              <a:t> </a:t>
            </a:r>
            <a:r>
              <a:rPr spc="-5" dirty="0"/>
              <a:t>Zhang</a:t>
            </a:r>
            <a:endParaRPr spc="-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F8F8F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254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5" dirty="0"/>
            </a:fld>
            <a:endParaRPr spc="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07390" y="493267"/>
            <a:ext cx="7729219" cy="894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1D8897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0209" y="1749482"/>
            <a:ext cx="8323580" cy="2677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rgbClr val="323232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473454" y="6463079"/>
            <a:ext cx="591820" cy="1549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8F8F8F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Hao</a:t>
            </a:r>
            <a:r>
              <a:rPr spc="-65" dirty="0"/>
              <a:t> </a:t>
            </a:r>
            <a:r>
              <a:rPr spc="-5" dirty="0"/>
              <a:t>Zhang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270926" y="6463079"/>
            <a:ext cx="179070" cy="1549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8F8F8F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254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5" dirty="0"/>
            </a:fld>
            <a:endParaRPr spc="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16.jpeg"/><Relationship Id="rId1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1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1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1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5.GIF"/><Relationship Id="rId7" Type="http://schemas.openxmlformats.org/officeDocument/2006/relationships/image" Target="../media/image14.png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02412" y="503897"/>
            <a:ext cx="720725" cy="417195"/>
          </a:xfrm>
          <a:custGeom>
            <a:avLst/>
            <a:gdLst/>
            <a:ahLst/>
            <a:cxnLst/>
            <a:rect l="l" t="t" r="r" b="b"/>
            <a:pathLst>
              <a:path w="720725" h="417194">
                <a:moveTo>
                  <a:pt x="719034" y="0"/>
                </a:moveTo>
                <a:lnTo>
                  <a:pt x="718324" y="0"/>
                </a:lnTo>
                <a:lnTo>
                  <a:pt x="714772" y="952"/>
                </a:lnTo>
                <a:lnTo>
                  <a:pt x="709087" y="2857"/>
                </a:lnTo>
                <a:lnTo>
                  <a:pt x="704302" y="4303"/>
                </a:lnTo>
                <a:lnTo>
                  <a:pt x="684220" y="9537"/>
                </a:lnTo>
                <a:lnTo>
                  <a:pt x="675838" y="12412"/>
                </a:lnTo>
                <a:lnTo>
                  <a:pt x="646563" y="21945"/>
                </a:lnTo>
                <a:lnTo>
                  <a:pt x="584682" y="45272"/>
                </a:lnTo>
                <a:lnTo>
                  <a:pt x="542118" y="63931"/>
                </a:lnTo>
                <a:lnTo>
                  <a:pt x="526953" y="70564"/>
                </a:lnTo>
                <a:lnTo>
                  <a:pt x="511388" y="77644"/>
                </a:lnTo>
                <a:lnTo>
                  <a:pt x="495557" y="85263"/>
                </a:lnTo>
                <a:lnTo>
                  <a:pt x="463374" y="101811"/>
                </a:lnTo>
                <a:lnTo>
                  <a:pt x="430135" y="118061"/>
                </a:lnTo>
                <a:lnTo>
                  <a:pt x="413515" y="126898"/>
                </a:lnTo>
                <a:lnTo>
                  <a:pt x="396874" y="136204"/>
                </a:lnTo>
                <a:lnTo>
                  <a:pt x="346017" y="164122"/>
                </a:lnTo>
                <a:lnTo>
                  <a:pt x="296160" y="194172"/>
                </a:lnTo>
                <a:lnTo>
                  <a:pt x="279941" y="204190"/>
                </a:lnTo>
                <a:lnTo>
                  <a:pt x="263654" y="213957"/>
                </a:lnTo>
                <a:lnTo>
                  <a:pt x="247701" y="224350"/>
                </a:lnTo>
                <a:lnTo>
                  <a:pt x="231881" y="234921"/>
                </a:lnTo>
                <a:lnTo>
                  <a:pt x="215995" y="245224"/>
                </a:lnTo>
                <a:lnTo>
                  <a:pt x="143323" y="294752"/>
                </a:lnTo>
                <a:lnTo>
                  <a:pt x="105156" y="323468"/>
                </a:lnTo>
                <a:lnTo>
                  <a:pt x="93287" y="332594"/>
                </a:lnTo>
                <a:lnTo>
                  <a:pt x="52511" y="365498"/>
                </a:lnTo>
                <a:lnTo>
                  <a:pt x="29131" y="385495"/>
                </a:lnTo>
                <a:lnTo>
                  <a:pt x="22614" y="391026"/>
                </a:lnTo>
                <a:lnTo>
                  <a:pt x="16964" y="396109"/>
                </a:lnTo>
                <a:lnTo>
                  <a:pt x="12245" y="400654"/>
                </a:lnTo>
                <a:lnTo>
                  <a:pt x="8526" y="404571"/>
                </a:lnTo>
                <a:lnTo>
                  <a:pt x="3553" y="409346"/>
                </a:lnTo>
                <a:lnTo>
                  <a:pt x="711" y="412216"/>
                </a:lnTo>
                <a:lnTo>
                  <a:pt x="0" y="413169"/>
                </a:lnTo>
                <a:lnTo>
                  <a:pt x="0" y="415074"/>
                </a:lnTo>
                <a:lnTo>
                  <a:pt x="1421" y="416979"/>
                </a:lnTo>
                <a:lnTo>
                  <a:pt x="2842" y="416026"/>
                </a:lnTo>
                <a:lnTo>
                  <a:pt x="182573" y="314014"/>
                </a:lnTo>
                <a:lnTo>
                  <a:pt x="361649" y="212775"/>
                </a:lnTo>
                <a:lnTo>
                  <a:pt x="719034" y="4762"/>
                </a:lnTo>
                <a:lnTo>
                  <a:pt x="719745" y="4762"/>
                </a:lnTo>
                <a:lnTo>
                  <a:pt x="720455" y="2857"/>
                </a:lnTo>
                <a:lnTo>
                  <a:pt x="720455" y="952"/>
                </a:lnTo>
                <a:lnTo>
                  <a:pt x="7190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41491" y="531558"/>
            <a:ext cx="518795" cy="221615"/>
          </a:xfrm>
          <a:custGeom>
            <a:avLst/>
            <a:gdLst/>
            <a:ahLst/>
            <a:cxnLst/>
            <a:rect l="l" t="t" r="r" b="b"/>
            <a:pathLst>
              <a:path w="518794" h="221615">
                <a:moveTo>
                  <a:pt x="517959" y="0"/>
                </a:moveTo>
                <a:lnTo>
                  <a:pt x="514407" y="0"/>
                </a:lnTo>
                <a:lnTo>
                  <a:pt x="510854" y="965"/>
                </a:lnTo>
                <a:lnTo>
                  <a:pt x="506591" y="1917"/>
                </a:lnTo>
                <a:lnTo>
                  <a:pt x="500908" y="1917"/>
                </a:lnTo>
                <a:lnTo>
                  <a:pt x="493092" y="2870"/>
                </a:lnTo>
                <a:lnTo>
                  <a:pt x="480747" y="4673"/>
                </a:lnTo>
                <a:lnTo>
                  <a:pt x="466270" y="7283"/>
                </a:lnTo>
                <a:lnTo>
                  <a:pt x="449928" y="10789"/>
                </a:lnTo>
                <a:lnTo>
                  <a:pt x="431987" y="15278"/>
                </a:lnTo>
                <a:lnTo>
                  <a:pt x="422262" y="17586"/>
                </a:lnTo>
                <a:lnTo>
                  <a:pt x="380698" y="28811"/>
                </a:lnTo>
                <a:lnTo>
                  <a:pt x="311257" y="52566"/>
                </a:lnTo>
                <a:lnTo>
                  <a:pt x="287277" y="62118"/>
                </a:lnTo>
                <a:lnTo>
                  <a:pt x="263053" y="71478"/>
                </a:lnTo>
                <a:lnTo>
                  <a:pt x="250808" y="76339"/>
                </a:lnTo>
                <a:lnTo>
                  <a:pt x="238674" y="81900"/>
                </a:lnTo>
                <a:lnTo>
                  <a:pt x="226740" y="87193"/>
                </a:lnTo>
                <a:lnTo>
                  <a:pt x="191492" y="102655"/>
                </a:lnTo>
                <a:lnTo>
                  <a:pt x="145964" y="125957"/>
                </a:lnTo>
                <a:lnTo>
                  <a:pt x="104410" y="148845"/>
                </a:lnTo>
                <a:lnTo>
                  <a:pt x="59982" y="175598"/>
                </a:lnTo>
                <a:lnTo>
                  <a:pt x="21314" y="202298"/>
                </a:lnTo>
                <a:lnTo>
                  <a:pt x="14919" y="207060"/>
                </a:lnTo>
                <a:lnTo>
                  <a:pt x="9235" y="210883"/>
                </a:lnTo>
                <a:lnTo>
                  <a:pt x="6394" y="213740"/>
                </a:lnTo>
                <a:lnTo>
                  <a:pt x="2840" y="216611"/>
                </a:lnTo>
                <a:lnTo>
                  <a:pt x="709" y="218516"/>
                </a:lnTo>
                <a:lnTo>
                  <a:pt x="0" y="218516"/>
                </a:lnTo>
                <a:lnTo>
                  <a:pt x="0" y="221386"/>
                </a:lnTo>
                <a:lnTo>
                  <a:pt x="1419" y="221386"/>
                </a:lnTo>
                <a:lnTo>
                  <a:pt x="12436" y="217048"/>
                </a:lnTo>
                <a:lnTo>
                  <a:pt x="260045" y="114515"/>
                </a:lnTo>
                <a:lnTo>
                  <a:pt x="517959" y="3822"/>
                </a:lnTo>
                <a:lnTo>
                  <a:pt x="518670" y="3822"/>
                </a:lnTo>
                <a:lnTo>
                  <a:pt x="518670" y="965"/>
                </a:lnTo>
                <a:lnTo>
                  <a:pt x="5179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92646" y="520115"/>
            <a:ext cx="356235" cy="98425"/>
          </a:xfrm>
          <a:custGeom>
            <a:avLst/>
            <a:gdLst/>
            <a:ahLst/>
            <a:cxnLst/>
            <a:rect l="l" t="t" r="r" b="b"/>
            <a:pathLst>
              <a:path w="356234" h="98425">
                <a:moveTo>
                  <a:pt x="355964" y="0"/>
                </a:moveTo>
                <a:lnTo>
                  <a:pt x="338912" y="0"/>
                </a:lnTo>
                <a:lnTo>
                  <a:pt x="330675" y="163"/>
                </a:lnTo>
                <a:lnTo>
                  <a:pt x="320972" y="595"/>
                </a:lnTo>
                <a:lnTo>
                  <a:pt x="297703" y="1904"/>
                </a:lnTo>
                <a:lnTo>
                  <a:pt x="269993" y="4775"/>
                </a:lnTo>
                <a:lnTo>
                  <a:pt x="262521" y="6055"/>
                </a:lnTo>
                <a:lnTo>
                  <a:pt x="247312" y="8257"/>
                </a:lnTo>
                <a:lnTo>
                  <a:pt x="207468" y="16217"/>
                </a:lnTo>
                <a:lnTo>
                  <a:pt x="199353" y="18368"/>
                </a:lnTo>
                <a:lnTo>
                  <a:pt x="174075" y="24803"/>
                </a:lnTo>
                <a:lnTo>
                  <a:pt x="165671" y="27102"/>
                </a:lnTo>
                <a:lnTo>
                  <a:pt x="149396" y="32054"/>
                </a:lnTo>
                <a:lnTo>
                  <a:pt x="141391" y="34353"/>
                </a:lnTo>
                <a:lnTo>
                  <a:pt x="133398" y="36796"/>
                </a:lnTo>
                <a:lnTo>
                  <a:pt x="117411" y="42400"/>
                </a:lnTo>
                <a:lnTo>
                  <a:pt x="109418" y="44843"/>
                </a:lnTo>
                <a:lnTo>
                  <a:pt x="66610" y="62020"/>
                </a:lnTo>
                <a:lnTo>
                  <a:pt x="31795" y="78357"/>
                </a:lnTo>
                <a:lnTo>
                  <a:pt x="9947" y="89687"/>
                </a:lnTo>
                <a:lnTo>
                  <a:pt x="6394" y="91605"/>
                </a:lnTo>
                <a:lnTo>
                  <a:pt x="2132" y="95415"/>
                </a:lnTo>
                <a:lnTo>
                  <a:pt x="0" y="95415"/>
                </a:lnTo>
                <a:lnTo>
                  <a:pt x="0" y="98285"/>
                </a:lnTo>
                <a:lnTo>
                  <a:pt x="711" y="98285"/>
                </a:lnTo>
                <a:lnTo>
                  <a:pt x="178338" y="51523"/>
                </a:lnTo>
                <a:lnTo>
                  <a:pt x="355254" y="1904"/>
                </a:lnTo>
                <a:lnTo>
                  <a:pt x="355964" y="1904"/>
                </a:lnTo>
                <a:lnTo>
                  <a:pt x="3559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86781" y="461911"/>
            <a:ext cx="900430" cy="659765"/>
          </a:xfrm>
          <a:custGeom>
            <a:avLst/>
            <a:gdLst/>
            <a:ahLst/>
            <a:cxnLst/>
            <a:rect l="l" t="t" r="r" b="b"/>
            <a:pathLst>
              <a:path w="900430" h="659765">
                <a:moveTo>
                  <a:pt x="896655" y="0"/>
                </a:moveTo>
                <a:lnTo>
                  <a:pt x="895245" y="0"/>
                </a:lnTo>
                <a:lnTo>
                  <a:pt x="891689" y="1905"/>
                </a:lnTo>
                <a:lnTo>
                  <a:pt x="883879" y="4762"/>
                </a:lnTo>
                <a:lnTo>
                  <a:pt x="877891" y="7255"/>
                </a:lnTo>
                <a:lnTo>
                  <a:pt x="852610" y="18122"/>
                </a:lnTo>
                <a:lnTo>
                  <a:pt x="841975" y="23177"/>
                </a:lnTo>
                <a:lnTo>
                  <a:pt x="830407" y="28500"/>
                </a:lnTo>
                <a:lnTo>
                  <a:pt x="775786" y="56173"/>
                </a:lnTo>
                <a:lnTo>
                  <a:pt x="709443" y="92914"/>
                </a:lnTo>
                <a:lnTo>
                  <a:pt x="634306" y="137760"/>
                </a:lnTo>
                <a:lnTo>
                  <a:pt x="533048" y="203555"/>
                </a:lnTo>
                <a:lnTo>
                  <a:pt x="470357" y="246776"/>
                </a:lnTo>
                <a:lnTo>
                  <a:pt x="428437" y="276707"/>
                </a:lnTo>
                <a:lnTo>
                  <a:pt x="365790" y="323140"/>
                </a:lnTo>
                <a:lnTo>
                  <a:pt x="324891" y="354211"/>
                </a:lnTo>
                <a:lnTo>
                  <a:pt x="285658" y="386236"/>
                </a:lnTo>
                <a:lnTo>
                  <a:pt x="247512" y="417041"/>
                </a:lnTo>
                <a:lnTo>
                  <a:pt x="229050" y="432727"/>
                </a:lnTo>
                <a:lnTo>
                  <a:pt x="193258" y="463740"/>
                </a:lnTo>
                <a:lnTo>
                  <a:pt x="184743" y="471312"/>
                </a:lnTo>
                <a:lnTo>
                  <a:pt x="176295" y="478529"/>
                </a:lnTo>
                <a:lnTo>
                  <a:pt x="167980" y="485746"/>
                </a:lnTo>
                <a:lnTo>
                  <a:pt x="159865" y="493318"/>
                </a:lnTo>
                <a:lnTo>
                  <a:pt x="151893" y="500474"/>
                </a:lnTo>
                <a:lnTo>
                  <a:pt x="144055" y="507631"/>
                </a:lnTo>
                <a:lnTo>
                  <a:pt x="136484" y="514789"/>
                </a:lnTo>
                <a:lnTo>
                  <a:pt x="129312" y="521944"/>
                </a:lnTo>
                <a:lnTo>
                  <a:pt x="114792" y="535365"/>
                </a:lnTo>
                <a:lnTo>
                  <a:pt x="101070" y="548425"/>
                </a:lnTo>
                <a:lnTo>
                  <a:pt x="88147" y="561126"/>
                </a:lnTo>
                <a:lnTo>
                  <a:pt x="76024" y="573468"/>
                </a:lnTo>
                <a:lnTo>
                  <a:pt x="64700" y="584709"/>
                </a:lnTo>
                <a:lnTo>
                  <a:pt x="27532" y="622719"/>
                </a:lnTo>
                <a:lnTo>
                  <a:pt x="4263" y="648855"/>
                </a:lnTo>
                <a:lnTo>
                  <a:pt x="711" y="652665"/>
                </a:lnTo>
                <a:lnTo>
                  <a:pt x="0" y="653618"/>
                </a:lnTo>
                <a:lnTo>
                  <a:pt x="0" y="657440"/>
                </a:lnTo>
                <a:lnTo>
                  <a:pt x="1421" y="659345"/>
                </a:lnTo>
                <a:lnTo>
                  <a:pt x="4263" y="659345"/>
                </a:lnTo>
                <a:lnTo>
                  <a:pt x="4263" y="658393"/>
                </a:lnTo>
                <a:lnTo>
                  <a:pt x="144233" y="559155"/>
                </a:lnTo>
                <a:lnTo>
                  <a:pt x="452593" y="336829"/>
                </a:lnTo>
                <a:lnTo>
                  <a:pt x="899500" y="8585"/>
                </a:lnTo>
                <a:lnTo>
                  <a:pt x="900211" y="7632"/>
                </a:lnTo>
                <a:lnTo>
                  <a:pt x="900211" y="5715"/>
                </a:lnTo>
                <a:lnTo>
                  <a:pt x="898077" y="1905"/>
                </a:lnTo>
                <a:lnTo>
                  <a:pt x="8966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99586" y="933284"/>
            <a:ext cx="109418" cy="185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97647" y="932332"/>
            <a:ext cx="117944" cy="1870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485226" y="932332"/>
            <a:ext cx="117944" cy="1870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674228" y="932332"/>
            <a:ext cx="153466" cy="1851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200945" y="2255012"/>
            <a:ext cx="8742045" cy="118491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433830" marR="5080" indent="-1421765">
              <a:lnSpc>
                <a:spcPts val="4320"/>
              </a:lnSpc>
              <a:spcBef>
                <a:spcPts val="650"/>
              </a:spcBef>
              <a:tabLst>
                <a:tab pos="1565910" algn="l"/>
              </a:tabLst>
            </a:pPr>
            <a:r>
              <a:rPr sz="4000" spc="-5" dirty="0">
                <a:solidFill>
                  <a:srgbClr val="FFFFFF"/>
                </a:solidFill>
              </a:rPr>
              <a:t>Cavs:		An </a:t>
            </a:r>
            <a:r>
              <a:rPr sz="4000" spc="-15" dirty="0">
                <a:solidFill>
                  <a:srgbClr val="FFFFFF"/>
                </a:solidFill>
              </a:rPr>
              <a:t>Efficient </a:t>
            </a:r>
            <a:r>
              <a:rPr sz="4000" spc="-5" dirty="0">
                <a:solidFill>
                  <a:srgbClr val="FFFFFF"/>
                </a:solidFill>
              </a:rPr>
              <a:t>Runtime System for  Dynamic Neural</a:t>
            </a:r>
            <a:r>
              <a:rPr sz="4000" spc="-10" dirty="0">
                <a:solidFill>
                  <a:srgbClr val="FFFFFF"/>
                </a:solidFill>
              </a:rPr>
              <a:t> </a:t>
            </a:r>
            <a:r>
              <a:rPr sz="4000" spc="-5" dirty="0">
                <a:solidFill>
                  <a:srgbClr val="FFFFFF"/>
                </a:solidFill>
              </a:rPr>
              <a:t>Networks</a:t>
            </a:r>
            <a:endParaRPr sz="4000"/>
          </a:p>
        </p:txBody>
      </p:sp>
      <p:sp>
        <p:nvSpPr>
          <p:cNvPr id="29" name="object 29"/>
          <p:cNvSpPr txBox="1"/>
          <p:nvPr/>
        </p:nvSpPr>
        <p:spPr>
          <a:xfrm>
            <a:off x="6364452" y="5671615"/>
            <a:ext cx="2224405" cy="4933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zh-CN" sz="3100" spc="60" dirty="0">
                <a:solidFill>
                  <a:srgbClr val="EAEAEA"/>
                </a:solidFill>
                <a:latin typeface="Arial" panose="020B0604020202020204"/>
                <a:cs typeface="Arial" panose="020B0604020202020204"/>
              </a:rPr>
              <a:t>赵振凯</a:t>
            </a:r>
            <a:endParaRPr lang="zh-CN" sz="3100" spc="60" dirty="0">
              <a:solidFill>
                <a:srgbClr val="EAEAEA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724916"/>
            <a:ext cx="7284720" cy="4387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700" spc="-5" dirty="0"/>
              <a:t>Static Declaration for Dynamic Dataflow</a:t>
            </a:r>
            <a:r>
              <a:rPr sz="2700" spc="25" dirty="0"/>
              <a:t> </a:t>
            </a:r>
            <a:r>
              <a:rPr sz="2700" spc="-5" dirty="0"/>
              <a:t>Graphs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707390" y="1779523"/>
            <a:ext cx="7512684" cy="22231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84150" indent="-171450">
              <a:lnSpc>
                <a:spcPts val="2390"/>
              </a:lnSpc>
              <a:spcBef>
                <a:spcPts val="110"/>
              </a:spcBef>
              <a:buChar char="•"/>
              <a:tabLst>
                <a:tab pos="184150" algn="l"/>
              </a:tabLst>
            </a:pPr>
            <a:r>
              <a:rPr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我们能用静态声明处理动态数据流图吗</a:t>
            </a:r>
            <a:r>
              <a:rPr lang="zh-CN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？</a:t>
            </a:r>
            <a:endParaRPr sz="2100">
              <a:latin typeface="Arial" panose="020B0604020202020204"/>
              <a:cs typeface="Arial" panose="020B0604020202020204"/>
            </a:endParaRPr>
          </a:p>
          <a:p>
            <a:pPr marL="527050" lvl="1" indent="-171450">
              <a:lnSpc>
                <a:spcPct val="100000"/>
              </a:lnSpc>
              <a:spcBef>
                <a:spcPts val="205"/>
              </a:spcBef>
              <a:buSzPct val="103000"/>
              <a:buChar char="•"/>
              <a:tabLst>
                <a:tab pos="527050" algn="l"/>
              </a:tabLst>
            </a:pPr>
            <a:r>
              <a:rPr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静态展开:对所有输入进行预处理，使其具有相同的长度</a:t>
            </a:r>
            <a:endParaRPr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  <a:p>
            <a:pPr marL="527050" lvl="1" indent="-171450">
              <a:lnSpc>
                <a:spcPct val="100000"/>
              </a:lnSpc>
              <a:spcBef>
                <a:spcPts val="205"/>
              </a:spcBef>
              <a:buSzPct val="103000"/>
              <a:buChar char="•"/>
              <a:tabLst>
                <a:tab pos="527050" algn="l"/>
              </a:tabLst>
            </a:pPr>
            <a:r>
              <a:rPr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上述技巧的核心是用零填充输入，使它们具有相同的形状/长度</a:t>
            </a:r>
            <a:endParaRPr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  <a:p>
            <a:pPr marL="184150" indent="-171450">
              <a:lnSpc>
                <a:spcPct val="100000"/>
              </a:lnSpc>
              <a:spcBef>
                <a:spcPts val="495"/>
              </a:spcBef>
              <a:buChar char="•"/>
              <a:tabLst>
                <a:tab pos="184150" algn="l"/>
              </a:tabLst>
            </a:pPr>
            <a:r>
              <a:rPr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它们是很</a:t>
            </a:r>
            <a:r>
              <a:rPr lang="zh-CN"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容易理解</a:t>
            </a:r>
            <a:r>
              <a:rPr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的，但是它们</a:t>
            </a:r>
            <a:r>
              <a:rPr lang="zh-CN"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有效</a:t>
            </a:r>
            <a:r>
              <a:rPr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吗</a:t>
            </a:r>
            <a:r>
              <a:rPr sz="2100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?</a:t>
            </a:r>
            <a:endParaRPr sz="2100">
              <a:latin typeface="Arial" panose="020B0604020202020204"/>
              <a:cs typeface="Arial" panose="020B0604020202020204"/>
            </a:endParaRPr>
          </a:p>
          <a:p>
            <a:pPr marL="527050" lvl="1" indent="-171450">
              <a:lnSpc>
                <a:spcPct val="100000"/>
              </a:lnSpc>
              <a:spcBef>
                <a:spcPts val="205"/>
              </a:spcBef>
              <a:buChar char="•"/>
              <a:tabLst>
                <a:tab pos="527050" algn="l"/>
              </a:tabLst>
            </a:pPr>
            <a:r>
              <a:rPr sz="18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无法表达序列以外的结构</a:t>
            </a:r>
            <a:endParaRPr sz="1800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  <a:p>
            <a:pPr marL="527050" lvl="1" indent="-171450">
              <a:lnSpc>
                <a:spcPct val="100000"/>
              </a:lnSpc>
              <a:spcBef>
                <a:spcPts val="205"/>
              </a:spcBef>
              <a:buChar char="•"/>
              <a:tabLst>
                <a:tab pos="527050" algn="l"/>
              </a:tabLst>
            </a:pPr>
            <a:r>
              <a:rPr sz="18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通常会导致不必要的(额外的)计算，这会浪费计算资源</a:t>
            </a:r>
            <a:endParaRPr sz="1800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  <a:p>
            <a:pPr marL="527050" lvl="1" indent="-171450">
              <a:lnSpc>
                <a:spcPct val="100000"/>
              </a:lnSpc>
              <a:spcBef>
                <a:spcPts val="205"/>
              </a:spcBef>
              <a:buChar char="•"/>
              <a:tabLst>
                <a:tab pos="527050" algn="l"/>
              </a:tabLst>
            </a:pPr>
            <a:r>
              <a:rPr sz="18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实现</a:t>
            </a:r>
            <a:r>
              <a:rPr lang="zh-CN" sz="18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起来很复杂</a:t>
            </a:r>
            <a:endParaRPr lang="zh-CN" sz="1800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697484"/>
            <a:ext cx="70669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An </a:t>
            </a:r>
            <a:r>
              <a:rPr spc="-10" dirty="0"/>
              <a:t>Extended Model: </a:t>
            </a:r>
            <a:r>
              <a:rPr spc="-5" dirty="0"/>
              <a:t>Dynamic</a:t>
            </a:r>
            <a:r>
              <a:rPr spc="-10" dirty="0"/>
              <a:t> </a:t>
            </a:r>
            <a:r>
              <a:rPr spc="-5" dirty="0"/>
              <a:t>Declaration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707390" y="1779523"/>
            <a:ext cx="7563484" cy="9251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84150" indent="-171450">
              <a:lnSpc>
                <a:spcPts val="2390"/>
              </a:lnSpc>
              <a:spcBef>
                <a:spcPts val="110"/>
              </a:spcBef>
              <a:buSzPct val="102000"/>
              <a:buChar char="•"/>
              <a:tabLst>
                <a:tab pos="184150" algn="l"/>
              </a:tabLst>
            </a:pPr>
            <a:r>
              <a:rPr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关键思想:为每个输入示例声明并构造一个数据流图</a:t>
            </a:r>
            <a:endParaRPr sz="2100">
              <a:latin typeface="Arial" panose="020B0604020202020204"/>
              <a:cs typeface="Arial" panose="020B0604020202020204"/>
            </a:endParaRPr>
          </a:p>
          <a:p>
            <a:pPr marL="527050" marR="5080" lvl="1" indent="-171450">
              <a:lnSpc>
                <a:spcPts val="1940"/>
              </a:lnSpc>
              <a:spcBef>
                <a:spcPts val="455"/>
              </a:spcBef>
              <a:buChar char="•"/>
              <a:tabLst>
                <a:tab pos="527050" algn="l"/>
              </a:tabLst>
            </a:pPr>
            <a:r>
              <a:rPr sz="18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将图声明和构造(和优化)从循环外部移动到循环内部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527050" lvl="1" indent="-171450">
              <a:lnSpc>
                <a:spcPct val="100000"/>
              </a:lnSpc>
              <a:spcBef>
                <a:spcPts val="165"/>
              </a:spcBef>
              <a:buChar char="•"/>
              <a:tabLst>
                <a:tab pos="527050" algn="l"/>
              </a:tabLst>
            </a:pPr>
            <a:r>
              <a:rPr sz="18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执行单一实例</a:t>
            </a:r>
            <a:r>
              <a:rPr lang="zh-CN" sz="18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训练</a:t>
            </a:r>
            <a:r>
              <a:rPr sz="18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，因为它很难批处理</a:t>
            </a:r>
            <a:endParaRPr sz="1800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390" y="5101844"/>
            <a:ext cx="6617970" cy="30353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84150" marR="5080" indent="-171450">
              <a:lnSpc>
                <a:spcPts val="2020"/>
              </a:lnSpc>
              <a:spcBef>
                <a:spcPts val="355"/>
              </a:spcBef>
              <a:buChar char="•"/>
              <a:tabLst>
                <a:tab pos="184150" algn="l"/>
                <a:tab pos="5284470" algn="l"/>
              </a:tabLst>
            </a:pPr>
            <a:r>
              <a:rPr sz="185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基于动态声明的</a:t>
            </a:r>
            <a:r>
              <a:rPr lang="zh-CN" sz="185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深度学习</a:t>
            </a:r>
            <a:r>
              <a:rPr sz="185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框架在最近两年得到了广泛的应用</a:t>
            </a:r>
            <a:endParaRPr sz="1850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98736" y="3493164"/>
            <a:ext cx="4070009" cy="142413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21474" y="3490347"/>
            <a:ext cx="3936861" cy="14270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81388" y="3936390"/>
            <a:ext cx="3050540" cy="265430"/>
          </a:xfrm>
          <a:custGeom>
            <a:avLst/>
            <a:gdLst/>
            <a:ahLst/>
            <a:cxnLst/>
            <a:rect l="l" t="t" r="r" b="b"/>
            <a:pathLst>
              <a:path w="3050540" h="265429">
                <a:moveTo>
                  <a:pt x="0" y="0"/>
                </a:moveTo>
                <a:lnTo>
                  <a:pt x="3050361" y="0"/>
                </a:lnTo>
                <a:lnTo>
                  <a:pt x="3050361" y="265178"/>
                </a:lnTo>
                <a:lnTo>
                  <a:pt x="0" y="265178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6A0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074818" y="4402239"/>
            <a:ext cx="3136265" cy="265430"/>
          </a:xfrm>
          <a:custGeom>
            <a:avLst/>
            <a:gdLst/>
            <a:ahLst/>
            <a:cxnLst/>
            <a:rect l="l" t="t" r="r" b="b"/>
            <a:pathLst>
              <a:path w="3136265" h="265429">
                <a:moveTo>
                  <a:pt x="0" y="0"/>
                </a:moveTo>
                <a:lnTo>
                  <a:pt x="3136081" y="0"/>
                </a:lnTo>
                <a:lnTo>
                  <a:pt x="3136081" y="265178"/>
                </a:lnTo>
                <a:lnTo>
                  <a:pt x="0" y="265178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6A0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495930" y="4615154"/>
            <a:ext cx="1150620" cy="320675"/>
          </a:xfrm>
          <a:custGeom>
            <a:avLst/>
            <a:gdLst/>
            <a:ahLst/>
            <a:cxnLst/>
            <a:rect l="l" t="t" r="r" b="b"/>
            <a:pathLst>
              <a:path w="1150620" h="320675">
                <a:moveTo>
                  <a:pt x="0" y="0"/>
                </a:moveTo>
                <a:lnTo>
                  <a:pt x="1150120" y="0"/>
                </a:lnTo>
                <a:lnTo>
                  <a:pt x="1150120" y="320556"/>
                </a:lnTo>
                <a:lnTo>
                  <a:pt x="0" y="32055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603693" y="4622444"/>
            <a:ext cx="685800" cy="320675"/>
          </a:xfrm>
          <a:custGeom>
            <a:avLst/>
            <a:gdLst/>
            <a:ahLst/>
            <a:cxnLst/>
            <a:rect l="l" t="t" r="r" b="b"/>
            <a:pathLst>
              <a:path w="685800" h="320675">
                <a:moveTo>
                  <a:pt x="0" y="0"/>
                </a:moveTo>
                <a:lnTo>
                  <a:pt x="685178" y="0"/>
                </a:lnTo>
                <a:lnTo>
                  <a:pt x="685178" y="320556"/>
                </a:lnTo>
                <a:lnTo>
                  <a:pt x="0" y="32055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858767" y="5821679"/>
            <a:ext cx="1027176" cy="2072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694432" y="5846064"/>
            <a:ext cx="740664" cy="2499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242559" y="5779008"/>
            <a:ext cx="777239" cy="4084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670052"/>
            <a:ext cx="6901180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00" dirty="0"/>
              <a:t>Dynamic Declaration: </a:t>
            </a:r>
            <a:r>
              <a:rPr sz="3300" spc="-5" dirty="0"/>
              <a:t>Pros </a:t>
            </a:r>
            <a:r>
              <a:rPr sz="3300" dirty="0"/>
              <a:t>and</a:t>
            </a:r>
            <a:r>
              <a:rPr sz="3300" spc="-85" dirty="0"/>
              <a:t> </a:t>
            </a:r>
            <a:r>
              <a:rPr sz="3300" dirty="0"/>
              <a:t>Cons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707390" y="1749482"/>
            <a:ext cx="7715250" cy="126238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345"/>
              </a:spcBef>
              <a:buChar char="•"/>
              <a:tabLst>
                <a:tab pos="184150" algn="l"/>
              </a:tabLst>
            </a:pPr>
            <a:r>
              <a:rPr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动态声明有一个主要优点</a:t>
            </a:r>
            <a:endParaRPr sz="2100">
              <a:latin typeface="Arial" panose="020B0604020202020204"/>
              <a:cs typeface="Arial" panose="020B0604020202020204"/>
            </a:endParaRPr>
          </a:p>
          <a:p>
            <a:pPr marL="527050" marR="5080" lvl="1" indent="-171450">
              <a:lnSpc>
                <a:spcPts val="1940"/>
              </a:lnSpc>
              <a:spcBef>
                <a:spcPts val="455"/>
              </a:spcBef>
              <a:buChar char="•"/>
              <a:tabLst>
                <a:tab pos="527050" algn="l"/>
              </a:tabLst>
            </a:pPr>
            <a:r>
              <a:rPr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灵活性:通过声明与训练数据数量相同的数据流图，可以任意动态地表示网络结构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84150" indent="-171450">
              <a:lnSpc>
                <a:spcPct val="100000"/>
              </a:lnSpc>
              <a:spcBef>
                <a:spcPts val="490"/>
              </a:spcBef>
              <a:buChar char="•"/>
              <a:tabLst>
                <a:tab pos="184150" algn="l"/>
              </a:tabLst>
            </a:pPr>
            <a:r>
              <a:rPr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动态声明会为了灵活性而降低效率</a:t>
            </a:r>
            <a:endParaRPr sz="3075" baseline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83874" y="3452962"/>
            <a:ext cx="5443374" cy="190469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390" y="1779523"/>
            <a:ext cx="7553959" cy="3365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10"/>
              </a:spcBef>
              <a:buChar char="•"/>
              <a:tabLst>
                <a:tab pos="184150" algn="l"/>
              </a:tabLst>
            </a:pPr>
            <a:r>
              <a:rPr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图结构开销随样本数量的增加呈线性增长</a:t>
            </a:r>
            <a:endParaRPr sz="2100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390" y="670052"/>
            <a:ext cx="7016115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00" dirty="0"/>
              <a:t>Problem #1: Graph </a:t>
            </a:r>
            <a:r>
              <a:rPr sz="3300" spc="-5" dirty="0"/>
              <a:t>Construction</a:t>
            </a:r>
            <a:r>
              <a:rPr sz="3300" spc="-85" dirty="0"/>
              <a:t> </a:t>
            </a:r>
            <a:r>
              <a:rPr sz="3300" dirty="0"/>
              <a:t>Cost</a:t>
            </a:r>
            <a:endParaRPr sz="3300"/>
          </a:p>
        </p:txBody>
      </p:sp>
      <p:sp>
        <p:nvSpPr>
          <p:cNvPr id="4" name="object 4"/>
          <p:cNvSpPr/>
          <p:nvPr/>
        </p:nvSpPr>
        <p:spPr>
          <a:xfrm>
            <a:off x="2602061" y="4670663"/>
            <a:ext cx="4175135" cy="146091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645054" y="4877511"/>
            <a:ext cx="1500505" cy="265430"/>
          </a:xfrm>
          <a:custGeom>
            <a:avLst/>
            <a:gdLst/>
            <a:ahLst/>
            <a:cxnLst/>
            <a:rect l="l" t="t" r="r" b="b"/>
            <a:pathLst>
              <a:path w="1500504" h="265429">
                <a:moveTo>
                  <a:pt x="0" y="0"/>
                </a:moveTo>
                <a:lnTo>
                  <a:pt x="1500240" y="0"/>
                </a:lnTo>
                <a:lnTo>
                  <a:pt x="1500240" y="265178"/>
                </a:lnTo>
                <a:lnTo>
                  <a:pt x="0" y="265178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6A0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762796" y="5376316"/>
            <a:ext cx="1532255" cy="257810"/>
          </a:xfrm>
          <a:custGeom>
            <a:avLst/>
            <a:gdLst/>
            <a:ahLst/>
            <a:cxnLst/>
            <a:rect l="l" t="t" r="r" b="b"/>
            <a:pathLst>
              <a:path w="1532254" h="257810">
                <a:moveTo>
                  <a:pt x="0" y="0"/>
                </a:moveTo>
                <a:lnTo>
                  <a:pt x="1531870" y="0"/>
                </a:lnTo>
                <a:lnTo>
                  <a:pt x="1531870" y="257675"/>
                </a:lnTo>
                <a:lnTo>
                  <a:pt x="0" y="25767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6A0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620832" y="2820818"/>
            <a:ext cx="4168338" cy="15109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670052"/>
            <a:ext cx="7016115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00" dirty="0"/>
              <a:t>Problem #1: Graph </a:t>
            </a:r>
            <a:r>
              <a:rPr sz="3300" spc="-5" dirty="0"/>
              <a:t>Construction</a:t>
            </a:r>
            <a:r>
              <a:rPr sz="3300" spc="-85" dirty="0"/>
              <a:t> </a:t>
            </a:r>
            <a:r>
              <a:rPr sz="3300" dirty="0"/>
              <a:t>Cost</a:t>
            </a:r>
            <a:endParaRPr sz="3300"/>
          </a:p>
        </p:txBody>
      </p:sp>
      <p:sp>
        <p:nvSpPr>
          <p:cNvPr id="3" name="object 3"/>
          <p:cNvSpPr/>
          <p:nvPr/>
        </p:nvSpPr>
        <p:spPr>
          <a:xfrm>
            <a:off x="1530096" y="3249167"/>
            <a:ext cx="6248400" cy="275844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84530" y="1845360"/>
            <a:ext cx="7847965" cy="81216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650"/>
              </a:spcBef>
              <a:buChar char="•"/>
              <a:tabLst>
                <a:tab pos="184150" algn="l"/>
              </a:tabLst>
            </a:pPr>
            <a:r>
              <a:rPr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曲线(左轴):绝对时间;</a:t>
            </a:r>
            <a:r>
              <a:rPr lang="zh-CN"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柱状图</a:t>
            </a:r>
            <a:r>
              <a:rPr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(右):百分比时间</a:t>
            </a:r>
            <a:endParaRPr sz="2100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  <a:p>
            <a:pPr marL="184150" indent="-171450">
              <a:lnSpc>
                <a:spcPct val="100000"/>
              </a:lnSpc>
              <a:spcBef>
                <a:spcPts val="650"/>
              </a:spcBef>
              <a:buChar char="•"/>
              <a:tabLst>
                <a:tab pos="184150" algn="l"/>
              </a:tabLst>
            </a:pPr>
            <a:r>
              <a:rPr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图形构建需要80%的总时间</a:t>
            </a:r>
            <a:r>
              <a:rPr sz="210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in </a:t>
            </a:r>
            <a:r>
              <a:rPr sz="2100" spc="-3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TensorFlow</a:t>
            </a:r>
            <a:r>
              <a:rPr sz="2100" spc="-6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10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Fold</a:t>
            </a:r>
            <a:endParaRPr sz="21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85412" y="3582437"/>
            <a:ext cx="4168338" cy="15109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390" y="670052"/>
            <a:ext cx="6801484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00" dirty="0"/>
              <a:t>Problem #2: Batching will be</a:t>
            </a:r>
            <a:r>
              <a:rPr sz="3300" spc="-95" dirty="0"/>
              <a:t> </a:t>
            </a:r>
            <a:r>
              <a:rPr sz="3300" spc="-10" dirty="0"/>
              <a:t>Difficult</a:t>
            </a:r>
            <a:endParaRPr sz="3300"/>
          </a:p>
        </p:txBody>
      </p:sp>
      <p:sp>
        <p:nvSpPr>
          <p:cNvPr id="4" name="object 4"/>
          <p:cNvSpPr/>
          <p:nvPr/>
        </p:nvSpPr>
        <p:spPr>
          <a:xfrm>
            <a:off x="2170147" y="5203375"/>
            <a:ext cx="4175135" cy="1460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297006" y="4823574"/>
            <a:ext cx="1500505" cy="289560"/>
          </a:xfrm>
          <a:custGeom>
            <a:avLst/>
            <a:gdLst/>
            <a:ahLst/>
            <a:cxnLst/>
            <a:rect l="l" t="t" r="r" b="b"/>
            <a:pathLst>
              <a:path w="1500504" h="289560">
                <a:moveTo>
                  <a:pt x="0" y="0"/>
                </a:moveTo>
                <a:lnTo>
                  <a:pt x="1500240" y="0"/>
                </a:lnTo>
                <a:lnTo>
                  <a:pt x="1500240" y="289212"/>
                </a:lnTo>
                <a:lnTo>
                  <a:pt x="0" y="28921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6A0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56339" y="6373868"/>
            <a:ext cx="786130" cy="257810"/>
          </a:xfrm>
          <a:custGeom>
            <a:avLst/>
            <a:gdLst/>
            <a:ahLst/>
            <a:cxnLst/>
            <a:rect l="l" t="t" r="r" b="b"/>
            <a:pathLst>
              <a:path w="786129" h="257809">
                <a:moveTo>
                  <a:pt x="0" y="0"/>
                </a:moveTo>
                <a:lnTo>
                  <a:pt x="785813" y="0"/>
                </a:lnTo>
                <a:lnTo>
                  <a:pt x="785813" y="257675"/>
                </a:lnTo>
                <a:lnTo>
                  <a:pt x="0" y="25767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6A0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888482" y="4218647"/>
            <a:ext cx="972185" cy="709295"/>
          </a:xfrm>
          <a:custGeom>
            <a:avLst/>
            <a:gdLst/>
            <a:ahLst/>
            <a:cxnLst/>
            <a:rect l="l" t="t" r="r" b="b"/>
            <a:pathLst>
              <a:path w="972184" h="709295">
                <a:moveTo>
                  <a:pt x="59220" y="595744"/>
                </a:moveTo>
                <a:lnTo>
                  <a:pt x="0" y="708977"/>
                </a:lnTo>
                <a:lnTo>
                  <a:pt x="126123" y="688416"/>
                </a:lnTo>
                <a:lnTo>
                  <a:pt x="111875" y="668680"/>
                </a:lnTo>
                <a:lnTo>
                  <a:pt x="88379" y="668680"/>
                </a:lnTo>
                <a:lnTo>
                  <a:pt x="66078" y="637781"/>
                </a:lnTo>
                <a:lnTo>
                  <a:pt x="81520" y="626633"/>
                </a:lnTo>
                <a:lnTo>
                  <a:pt x="59220" y="595744"/>
                </a:lnTo>
                <a:close/>
              </a:path>
              <a:path w="972184" h="709295">
                <a:moveTo>
                  <a:pt x="81520" y="626633"/>
                </a:moveTo>
                <a:lnTo>
                  <a:pt x="66078" y="637781"/>
                </a:lnTo>
                <a:lnTo>
                  <a:pt x="88379" y="668680"/>
                </a:lnTo>
                <a:lnTo>
                  <a:pt x="103825" y="657529"/>
                </a:lnTo>
                <a:lnTo>
                  <a:pt x="81520" y="626633"/>
                </a:lnTo>
                <a:close/>
              </a:path>
              <a:path w="972184" h="709295">
                <a:moveTo>
                  <a:pt x="103825" y="657529"/>
                </a:moveTo>
                <a:lnTo>
                  <a:pt x="88379" y="668680"/>
                </a:lnTo>
                <a:lnTo>
                  <a:pt x="111875" y="668680"/>
                </a:lnTo>
                <a:lnTo>
                  <a:pt x="103825" y="657529"/>
                </a:lnTo>
                <a:close/>
              </a:path>
              <a:path w="972184" h="709295">
                <a:moveTo>
                  <a:pt x="949502" y="0"/>
                </a:moveTo>
                <a:lnTo>
                  <a:pt x="81520" y="626633"/>
                </a:lnTo>
                <a:lnTo>
                  <a:pt x="103825" y="657529"/>
                </a:lnTo>
                <a:lnTo>
                  <a:pt x="971816" y="30886"/>
                </a:lnTo>
                <a:lnTo>
                  <a:pt x="949502" y="0"/>
                </a:lnTo>
                <a:close/>
              </a:path>
            </a:pathLst>
          </a:custGeom>
          <a:solidFill>
            <a:srgbClr val="62DA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008355" y="3882644"/>
            <a:ext cx="1549400" cy="43497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610"/>
              </a:lnSpc>
              <a:spcBef>
                <a:spcPts val="155"/>
              </a:spcBef>
            </a:pPr>
            <a:r>
              <a:rPr sz="135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In static declaration:  batching is</a:t>
            </a:r>
            <a:r>
              <a:rPr sz="1350" spc="-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5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natural</a:t>
            </a:r>
            <a:endParaRPr sz="13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957785" y="5773271"/>
            <a:ext cx="972185" cy="709295"/>
          </a:xfrm>
          <a:custGeom>
            <a:avLst/>
            <a:gdLst/>
            <a:ahLst/>
            <a:cxnLst/>
            <a:rect l="l" t="t" r="r" b="b"/>
            <a:pathLst>
              <a:path w="972184" h="709295">
                <a:moveTo>
                  <a:pt x="59220" y="595744"/>
                </a:moveTo>
                <a:lnTo>
                  <a:pt x="0" y="708986"/>
                </a:lnTo>
                <a:lnTo>
                  <a:pt x="126136" y="688417"/>
                </a:lnTo>
                <a:lnTo>
                  <a:pt x="111883" y="668677"/>
                </a:lnTo>
                <a:lnTo>
                  <a:pt x="88379" y="668677"/>
                </a:lnTo>
                <a:lnTo>
                  <a:pt x="66078" y="637786"/>
                </a:lnTo>
                <a:lnTo>
                  <a:pt x="81525" y="626634"/>
                </a:lnTo>
                <a:lnTo>
                  <a:pt x="59220" y="595744"/>
                </a:lnTo>
                <a:close/>
              </a:path>
              <a:path w="972184" h="709295">
                <a:moveTo>
                  <a:pt x="81525" y="626634"/>
                </a:moveTo>
                <a:lnTo>
                  <a:pt x="66078" y="637786"/>
                </a:lnTo>
                <a:lnTo>
                  <a:pt x="88379" y="668677"/>
                </a:lnTo>
                <a:lnTo>
                  <a:pt x="103829" y="657523"/>
                </a:lnTo>
                <a:lnTo>
                  <a:pt x="81525" y="626634"/>
                </a:lnTo>
                <a:close/>
              </a:path>
              <a:path w="972184" h="709295">
                <a:moveTo>
                  <a:pt x="103829" y="657523"/>
                </a:moveTo>
                <a:lnTo>
                  <a:pt x="88379" y="668677"/>
                </a:lnTo>
                <a:lnTo>
                  <a:pt x="111883" y="668677"/>
                </a:lnTo>
                <a:lnTo>
                  <a:pt x="103829" y="657523"/>
                </a:lnTo>
                <a:close/>
              </a:path>
              <a:path w="972184" h="709295">
                <a:moveTo>
                  <a:pt x="949515" y="0"/>
                </a:moveTo>
                <a:lnTo>
                  <a:pt x="81525" y="626634"/>
                </a:lnTo>
                <a:lnTo>
                  <a:pt x="103829" y="657523"/>
                </a:lnTo>
                <a:lnTo>
                  <a:pt x="971816" y="30891"/>
                </a:lnTo>
                <a:lnTo>
                  <a:pt x="949515" y="0"/>
                </a:lnTo>
                <a:close/>
              </a:path>
            </a:pathLst>
          </a:custGeom>
          <a:solidFill>
            <a:srgbClr val="62DA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008355" y="5549900"/>
            <a:ext cx="1787525" cy="43497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610"/>
              </a:lnSpc>
              <a:spcBef>
                <a:spcPts val="155"/>
              </a:spcBef>
            </a:pPr>
            <a:r>
              <a:rPr sz="135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In dynamic declaration:  batching is</a:t>
            </a:r>
            <a:r>
              <a:rPr sz="1350" spc="-1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5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difficult</a:t>
            </a:r>
            <a:endParaRPr sz="13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4530" y="1427784"/>
            <a:ext cx="7616190" cy="168656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650"/>
              </a:spcBef>
              <a:buChar char="•"/>
              <a:tabLst>
                <a:tab pos="184150" algn="l"/>
              </a:tabLst>
            </a:pPr>
            <a:r>
              <a:rPr lang="zh-CN"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不能使用</a:t>
            </a:r>
            <a:r>
              <a:rPr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批</a:t>
            </a:r>
            <a:r>
              <a:rPr lang="zh-CN"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处理</a:t>
            </a:r>
            <a:endParaRPr sz="2100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  <a:p>
            <a:pPr marL="184150" indent="-171450">
              <a:lnSpc>
                <a:spcPct val="100000"/>
              </a:lnSpc>
              <a:spcBef>
                <a:spcPts val="650"/>
              </a:spcBef>
              <a:buChar char="•"/>
              <a:tabLst>
                <a:tab pos="184150" algn="l"/>
              </a:tabLst>
            </a:pPr>
            <a:r>
              <a:rPr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手工批处理不同结构的图的执行是非常困难的</a:t>
            </a:r>
            <a:endParaRPr sz="2100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  <a:p>
            <a:pPr marL="527050" lvl="1" indent="-171450">
              <a:lnSpc>
                <a:spcPct val="100000"/>
              </a:lnSpc>
              <a:spcBef>
                <a:spcPts val="170"/>
              </a:spcBef>
              <a:buChar char="•"/>
              <a:tabLst>
                <a:tab pos="527050" algn="l"/>
              </a:tabLst>
            </a:pPr>
            <a:r>
              <a:rPr sz="18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用户必须自己编写代码来进行批处理</a:t>
            </a:r>
            <a:endParaRPr sz="1800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  <a:p>
            <a:pPr marL="527050" lvl="1" indent="-171450">
              <a:lnSpc>
                <a:spcPct val="100000"/>
              </a:lnSpc>
              <a:spcBef>
                <a:spcPts val="170"/>
              </a:spcBef>
              <a:buChar char="•"/>
              <a:tabLst>
                <a:tab pos="527050" algn="l"/>
              </a:tabLst>
            </a:pPr>
            <a:r>
              <a:rPr sz="18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事实上，直到2017年，基于tree-LSTM(一个典型的动态NN)模型的大多数论文都是在批大小=1的情况下进行训练的</a:t>
            </a:r>
            <a:endParaRPr sz="1800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 marR="5080">
              <a:lnSpc>
                <a:spcPts val="3240"/>
              </a:lnSpc>
              <a:spcBef>
                <a:spcPts val="505"/>
              </a:spcBef>
            </a:pPr>
            <a:r>
              <a:rPr spc="-10" dirty="0"/>
              <a:t>Problem #3: Unavailable </a:t>
            </a:r>
            <a:r>
              <a:rPr dirty="0"/>
              <a:t>to </a:t>
            </a:r>
            <a:r>
              <a:rPr spc="-5" dirty="0"/>
              <a:t>Graph  Optimizations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4724294" y="4902650"/>
            <a:ext cx="4175135" cy="14609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648727" y="4750434"/>
            <a:ext cx="413384" cy="1156335"/>
          </a:xfrm>
          <a:custGeom>
            <a:avLst/>
            <a:gdLst/>
            <a:ahLst/>
            <a:cxnLst/>
            <a:rect l="l" t="t" r="r" b="b"/>
            <a:pathLst>
              <a:path w="413384" h="1156335">
                <a:moveTo>
                  <a:pt x="0" y="1029794"/>
                </a:moveTo>
                <a:lnTo>
                  <a:pt x="18770" y="1156200"/>
                </a:lnTo>
                <a:lnTo>
                  <a:pt x="102447" y="1071596"/>
                </a:lnTo>
                <a:lnTo>
                  <a:pt x="66497" y="1071596"/>
                </a:lnTo>
                <a:lnTo>
                  <a:pt x="30289" y="1059748"/>
                </a:lnTo>
                <a:lnTo>
                  <a:pt x="36213" y="1041643"/>
                </a:lnTo>
                <a:lnTo>
                  <a:pt x="0" y="1029794"/>
                </a:lnTo>
                <a:close/>
              </a:path>
              <a:path w="413384" h="1156335">
                <a:moveTo>
                  <a:pt x="36213" y="1041643"/>
                </a:moveTo>
                <a:lnTo>
                  <a:pt x="30289" y="1059748"/>
                </a:lnTo>
                <a:lnTo>
                  <a:pt x="66497" y="1071596"/>
                </a:lnTo>
                <a:lnTo>
                  <a:pt x="72421" y="1053490"/>
                </a:lnTo>
                <a:lnTo>
                  <a:pt x="36213" y="1041643"/>
                </a:lnTo>
                <a:close/>
              </a:path>
              <a:path w="413384" h="1156335">
                <a:moveTo>
                  <a:pt x="72421" y="1053490"/>
                </a:moveTo>
                <a:lnTo>
                  <a:pt x="66497" y="1071596"/>
                </a:lnTo>
                <a:lnTo>
                  <a:pt x="102447" y="1071596"/>
                </a:lnTo>
                <a:lnTo>
                  <a:pt x="108635" y="1065339"/>
                </a:lnTo>
                <a:lnTo>
                  <a:pt x="72421" y="1053490"/>
                </a:lnTo>
                <a:close/>
              </a:path>
              <a:path w="413384" h="1156335">
                <a:moveTo>
                  <a:pt x="377024" y="0"/>
                </a:moveTo>
                <a:lnTo>
                  <a:pt x="36213" y="1041643"/>
                </a:lnTo>
                <a:lnTo>
                  <a:pt x="72421" y="1053490"/>
                </a:lnTo>
                <a:lnTo>
                  <a:pt x="413245" y="11849"/>
                </a:lnTo>
                <a:lnTo>
                  <a:pt x="377024" y="0"/>
                </a:lnTo>
                <a:close/>
              </a:path>
            </a:pathLst>
          </a:custGeom>
          <a:solidFill>
            <a:srgbClr val="62DA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465377" y="4071620"/>
            <a:ext cx="1464310" cy="641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35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Graph</a:t>
            </a:r>
            <a:r>
              <a:rPr sz="1350" spc="-5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5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optimization  happens here:  inside the</a:t>
            </a:r>
            <a:r>
              <a:rPr sz="1350" spc="-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5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loops!</a:t>
            </a:r>
            <a:endParaRPr sz="13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4530" y="1466019"/>
            <a:ext cx="7396480" cy="234759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345"/>
              </a:spcBef>
              <a:buChar char="•"/>
              <a:tabLst>
                <a:tab pos="184150" algn="l"/>
              </a:tabLst>
            </a:pPr>
            <a:r>
              <a:rPr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在静态声明中，我们只优化图形一次</a:t>
            </a:r>
            <a:r>
              <a:rPr sz="2100" spc="1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,</a:t>
            </a:r>
            <a:endParaRPr sz="2100">
              <a:latin typeface="Arial" panose="020B0604020202020204"/>
              <a:cs typeface="Arial" panose="020B0604020202020204"/>
            </a:endParaRPr>
          </a:p>
          <a:p>
            <a:pPr marL="527050" lvl="1" indent="-171450">
              <a:lnSpc>
                <a:spcPct val="100000"/>
              </a:lnSpc>
              <a:spcBef>
                <a:spcPts val="205"/>
              </a:spcBef>
              <a:buChar char="•"/>
              <a:tabLst>
                <a:tab pos="527050" algn="l"/>
              </a:tabLst>
            </a:pPr>
            <a:r>
              <a:rPr sz="18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图优化开销是常数</a:t>
            </a:r>
            <a:endParaRPr sz="1800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  <a:p>
            <a:pPr marL="527050" lvl="1" indent="-171450">
              <a:lnSpc>
                <a:spcPct val="100000"/>
              </a:lnSpc>
              <a:spcBef>
                <a:spcPts val="205"/>
              </a:spcBef>
              <a:buChar char="•"/>
              <a:tabLst>
                <a:tab pos="527050" algn="l"/>
              </a:tabLst>
            </a:pPr>
            <a:r>
              <a:rPr sz="18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优化对所有输入数据点都有好处</a:t>
            </a:r>
            <a:endParaRPr sz="1800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  <a:p>
            <a:pPr marL="184150" marR="243205" indent="-171450">
              <a:lnSpc>
                <a:spcPts val="2280"/>
              </a:lnSpc>
              <a:spcBef>
                <a:spcPts val="790"/>
              </a:spcBef>
              <a:buChar char="•"/>
              <a:tabLst>
                <a:tab pos="184150" algn="l"/>
              </a:tabLst>
            </a:pPr>
            <a:r>
              <a:rPr lang="zh-CN"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在</a:t>
            </a:r>
            <a:r>
              <a:rPr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动态声明</a:t>
            </a:r>
            <a:r>
              <a:rPr lang="zh-CN"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中</a:t>
            </a:r>
            <a:r>
              <a:rPr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，如果我们想加入这些优化，我们需要优化每个声明的图形</a:t>
            </a:r>
            <a:endParaRPr sz="2100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  <a:p>
            <a:pPr marL="527050" lvl="1" indent="-171450">
              <a:lnSpc>
                <a:spcPct val="100000"/>
              </a:lnSpc>
              <a:spcBef>
                <a:spcPts val="170"/>
              </a:spcBef>
              <a:buChar char="•"/>
              <a:tabLst>
                <a:tab pos="527050" algn="l"/>
              </a:tabLst>
            </a:pPr>
            <a:r>
              <a:rPr sz="18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线性图优化开销</a:t>
            </a:r>
            <a:endParaRPr sz="1800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  <a:p>
            <a:pPr marL="184150" indent="-171450">
              <a:lnSpc>
                <a:spcPct val="100000"/>
              </a:lnSpc>
              <a:spcBef>
                <a:spcPts val="515"/>
              </a:spcBef>
              <a:buChar char="•"/>
              <a:tabLst>
                <a:tab pos="184150" algn="l"/>
              </a:tabLst>
            </a:pPr>
            <a:r>
              <a:rPr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结果是:优化的成本可能比它能得到的更多</a:t>
            </a:r>
            <a:endParaRPr sz="2100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5920" y="4879051"/>
            <a:ext cx="4168338" cy="15109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421176" y="4460671"/>
            <a:ext cx="415925" cy="937894"/>
          </a:xfrm>
          <a:custGeom>
            <a:avLst/>
            <a:gdLst/>
            <a:ahLst/>
            <a:cxnLst/>
            <a:rect l="l" t="t" r="r" b="b"/>
            <a:pathLst>
              <a:path w="415925" h="937895">
                <a:moveTo>
                  <a:pt x="0" y="809942"/>
                </a:moveTo>
                <a:lnTo>
                  <a:pt x="8521" y="937450"/>
                </a:lnTo>
                <a:lnTo>
                  <a:pt x="102102" y="856957"/>
                </a:lnTo>
                <a:lnTo>
                  <a:pt x="62915" y="856957"/>
                </a:lnTo>
                <a:lnTo>
                  <a:pt x="27774" y="842238"/>
                </a:lnTo>
                <a:lnTo>
                  <a:pt x="35138" y="824666"/>
                </a:lnTo>
                <a:lnTo>
                  <a:pt x="0" y="809942"/>
                </a:lnTo>
                <a:close/>
              </a:path>
              <a:path w="415925" h="937895">
                <a:moveTo>
                  <a:pt x="35138" y="824666"/>
                </a:moveTo>
                <a:lnTo>
                  <a:pt x="27774" y="842238"/>
                </a:lnTo>
                <a:lnTo>
                  <a:pt x="62915" y="856957"/>
                </a:lnTo>
                <a:lnTo>
                  <a:pt x="70277" y="839391"/>
                </a:lnTo>
                <a:lnTo>
                  <a:pt x="35138" y="824666"/>
                </a:lnTo>
                <a:close/>
              </a:path>
              <a:path w="415925" h="937895">
                <a:moveTo>
                  <a:pt x="70277" y="839391"/>
                </a:moveTo>
                <a:lnTo>
                  <a:pt x="62915" y="856957"/>
                </a:lnTo>
                <a:lnTo>
                  <a:pt x="102102" y="856957"/>
                </a:lnTo>
                <a:lnTo>
                  <a:pt x="105410" y="854113"/>
                </a:lnTo>
                <a:lnTo>
                  <a:pt x="70277" y="839391"/>
                </a:lnTo>
                <a:close/>
              </a:path>
              <a:path w="415925" h="937895">
                <a:moveTo>
                  <a:pt x="380707" y="0"/>
                </a:moveTo>
                <a:lnTo>
                  <a:pt x="35138" y="824666"/>
                </a:lnTo>
                <a:lnTo>
                  <a:pt x="70277" y="839391"/>
                </a:lnTo>
                <a:lnTo>
                  <a:pt x="415848" y="14731"/>
                </a:lnTo>
                <a:lnTo>
                  <a:pt x="380707" y="0"/>
                </a:lnTo>
                <a:close/>
              </a:path>
            </a:pathLst>
          </a:custGeom>
          <a:solidFill>
            <a:srgbClr val="62DA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924427" y="4022852"/>
            <a:ext cx="1464310" cy="641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35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Graph</a:t>
            </a:r>
            <a:r>
              <a:rPr sz="1350" spc="-5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5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optimization  happens here:  outside of the</a:t>
            </a:r>
            <a:r>
              <a:rPr sz="1350" spc="-4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5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loop</a:t>
            </a:r>
            <a:endParaRPr sz="135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670052"/>
            <a:ext cx="5921375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00" spc="-5" dirty="0"/>
              <a:t>Introducing </a:t>
            </a:r>
            <a:r>
              <a:rPr sz="3300" dirty="0"/>
              <a:t>Cavs: Design</a:t>
            </a:r>
            <a:r>
              <a:rPr sz="3300" spc="-65" dirty="0"/>
              <a:t> </a:t>
            </a:r>
            <a:r>
              <a:rPr sz="3300" spc="-5" dirty="0"/>
              <a:t>Goals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707390" y="1749482"/>
            <a:ext cx="7658734" cy="19691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345"/>
              </a:spcBef>
              <a:buChar char="•"/>
              <a:tabLst>
                <a:tab pos="184150" algn="l"/>
              </a:tabLst>
            </a:pPr>
            <a:r>
              <a:rPr lang="zh-CN" sz="210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简单的</a:t>
            </a:r>
            <a:r>
              <a:rPr lang="zh-CN" sz="2100" spc="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接口</a:t>
            </a:r>
            <a:r>
              <a:rPr sz="2100" spc="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lang="zh-CN" sz="2100" spc="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充分的表示</a:t>
            </a:r>
            <a:endParaRPr sz="2100">
              <a:latin typeface="Arial" panose="020B0604020202020204"/>
              <a:cs typeface="Arial" panose="020B0604020202020204"/>
            </a:endParaRPr>
          </a:p>
          <a:p>
            <a:pPr marL="527050" lvl="1" indent="-171450">
              <a:lnSpc>
                <a:spcPct val="100000"/>
              </a:lnSpc>
              <a:spcBef>
                <a:spcPts val="205"/>
              </a:spcBef>
              <a:buChar char="•"/>
              <a:tabLst>
                <a:tab pos="527050" algn="l"/>
              </a:tabLst>
            </a:pPr>
            <a:r>
              <a:rPr sz="18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保持数据流图和动态声明的灵活性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84150" indent="-171450">
              <a:lnSpc>
                <a:spcPct val="100000"/>
              </a:lnSpc>
              <a:spcBef>
                <a:spcPts val="515"/>
              </a:spcBef>
              <a:buChar char="•"/>
              <a:tabLst>
                <a:tab pos="184150" algn="l"/>
              </a:tabLst>
            </a:pPr>
            <a:r>
              <a:rPr lang="zh-CN"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同时解决上面提到的三个问题</a:t>
            </a:r>
            <a:r>
              <a:rPr sz="2100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:</a:t>
            </a:r>
            <a:endParaRPr sz="2100">
              <a:latin typeface="Arial" panose="020B0604020202020204"/>
              <a:cs typeface="Arial" panose="020B0604020202020204"/>
            </a:endParaRPr>
          </a:p>
          <a:p>
            <a:pPr marL="527050" lvl="1" indent="-171450">
              <a:lnSpc>
                <a:spcPct val="100000"/>
              </a:lnSpc>
              <a:spcBef>
                <a:spcPts val="205"/>
              </a:spcBef>
              <a:buChar char="•"/>
              <a:tabLst>
                <a:tab pos="527050" algn="l"/>
              </a:tabLst>
            </a:pPr>
            <a:r>
              <a:rPr sz="18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最小化图形构造开销</a:t>
            </a:r>
            <a:endParaRPr sz="1800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  <a:p>
            <a:pPr marL="527050" lvl="1" indent="-171450">
              <a:lnSpc>
                <a:spcPct val="100000"/>
              </a:lnSpc>
              <a:spcBef>
                <a:spcPts val="205"/>
              </a:spcBef>
              <a:buChar char="•"/>
              <a:tabLst>
                <a:tab pos="527050" algn="l"/>
              </a:tabLst>
            </a:pPr>
            <a:r>
              <a:rPr sz="18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允许有效的计算和批处理</a:t>
            </a:r>
            <a:endParaRPr sz="1800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  <a:p>
            <a:pPr marL="527050" lvl="1" indent="-171450">
              <a:lnSpc>
                <a:spcPct val="100000"/>
              </a:lnSpc>
              <a:spcBef>
                <a:spcPts val="205"/>
              </a:spcBef>
              <a:buChar char="•"/>
              <a:tabLst>
                <a:tab pos="527050" algn="l"/>
              </a:tabLst>
            </a:pPr>
            <a:r>
              <a:rPr sz="18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(重新)</a:t>
            </a:r>
            <a:r>
              <a:rPr lang="zh-CN" sz="18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使用</a:t>
            </a:r>
            <a:r>
              <a:rPr sz="18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图形优化技术</a:t>
            </a:r>
            <a:endParaRPr sz="1800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670052"/>
            <a:ext cx="3125470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00" dirty="0"/>
              <a:t>Cavs:</a:t>
            </a:r>
            <a:r>
              <a:rPr sz="3300" spc="-100" dirty="0"/>
              <a:t> </a:t>
            </a:r>
            <a:r>
              <a:rPr sz="3300" dirty="0"/>
              <a:t>Motivation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707390" y="1779523"/>
            <a:ext cx="7127875" cy="7188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84150" indent="-171450">
              <a:lnSpc>
                <a:spcPts val="2390"/>
              </a:lnSpc>
              <a:spcBef>
                <a:spcPts val="110"/>
              </a:spcBef>
              <a:buChar char="•"/>
              <a:tabLst>
                <a:tab pos="184150" algn="l"/>
              </a:tabLst>
            </a:pPr>
            <a:r>
              <a:rPr lang="zh-CN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研究表明</a:t>
            </a:r>
            <a:r>
              <a:rPr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:大多数动态神经网络都有循环/递归结构</a:t>
            </a:r>
            <a:endParaRPr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  <a:p>
            <a:pPr marL="184150" marR="5080" indent="-171450">
              <a:lnSpc>
                <a:spcPts val="2280"/>
              </a:lnSpc>
              <a:spcBef>
                <a:spcPts val="830"/>
              </a:spcBef>
              <a:buChar char="•"/>
              <a:tabLst>
                <a:tab pos="184150" algn="l"/>
              </a:tabLst>
            </a:pPr>
            <a:r>
              <a:rPr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动态来自于依赖于样本的结构，而不是“神经网络”模型本身</a:t>
            </a:r>
            <a:endParaRPr sz="2100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8727" y="3254889"/>
            <a:ext cx="4077908" cy="191676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09489" y="3203337"/>
            <a:ext cx="3903053" cy="1997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Hao</a:t>
            </a:r>
            <a:r>
              <a:rPr spc="-65" dirty="0"/>
              <a:t> </a:t>
            </a:r>
            <a:r>
              <a:rPr spc="-5" dirty="0"/>
              <a:t>Zhang</a:t>
            </a: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pc="5" dirty="0"/>
              <a:t>17</a:t>
            </a:r>
            <a:endParaRPr spc="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670052"/>
            <a:ext cx="5363210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00" dirty="0"/>
              <a:t>Cavs: </a:t>
            </a:r>
            <a:r>
              <a:rPr sz="3300" spc="5" dirty="0"/>
              <a:t>A </a:t>
            </a:r>
            <a:r>
              <a:rPr sz="3300" dirty="0"/>
              <a:t>New</a:t>
            </a:r>
            <a:r>
              <a:rPr sz="3300" spc="-484" dirty="0"/>
              <a:t> </a:t>
            </a:r>
            <a:r>
              <a:rPr sz="3300" dirty="0"/>
              <a:t>Representation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707390" y="1779523"/>
            <a:ext cx="7538084" cy="191325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84150" marR="5080" indent="-171450">
              <a:lnSpc>
                <a:spcPts val="2260"/>
              </a:lnSpc>
              <a:spcBef>
                <a:spcPts val="405"/>
              </a:spcBef>
              <a:buChar char="•"/>
              <a:tabLst>
                <a:tab pos="184150" algn="l"/>
              </a:tabLst>
            </a:pPr>
            <a:r>
              <a:rPr sz="210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Cavs</a:t>
            </a:r>
            <a:r>
              <a:rPr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介绍了一种新的动态神经网络表示方法，并将动态神经网络分解为两个模块</a:t>
            </a:r>
            <a:endParaRPr sz="2100">
              <a:latin typeface="Arial" panose="020B0604020202020204"/>
              <a:cs typeface="Arial" panose="020B0604020202020204"/>
            </a:endParaRPr>
          </a:p>
          <a:p>
            <a:pPr marL="527050" lvl="1" indent="-171450">
              <a:lnSpc>
                <a:spcPct val="100000"/>
              </a:lnSpc>
              <a:spcBef>
                <a:spcPts val="165"/>
              </a:spcBef>
              <a:buChar char="•"/>
              <a:tabLst>
                <a:tab pos="527050" algn="l"/>
              </a:tabLst>
            </a:pPr>
            <a:r>
              <a:rPr sz="18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顶点函数F，是静态的;</a:t>
            </a:r>
            <a:endParaRPr sz="1800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  <a:p>
            <a:pPr marL="527050" lvl="1" indent="-171450">
              <a:lnSpc>
                <a:spcPct val="100000"/>
              </a:lnSpc>
              <a:spcBef>
                <a:spcPts val="165"/>
              </a:spcBef>
              <a:buChar char="•"/>
              <a:tabLst>
                <a:tab pos="527050" algn="l"/>
              </a:tabLst>
            </a:pPr>
            <a:r>
              <a:rPr sz="18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输入图形G，它是与数据相关的动态图形</a:t>
            </a:r>
            <a:r>
              <a:rPr sz="1800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;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84150" marR="384175" indent="-171450">
              <a:lnSpc>
                <a:spcPts val="2260"/>
              </a:lnSpc>
              <a:spcBef>
                <a:spcPts val="830"/>
              </a:spcBef>
              <a:buChar char="•"/>
              <a:tabLst>
                <a:tab pos="184150" algn="l"/>
              </a:tabLst>
            </a:pPr>
            <a:r>
              <a:rPr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因此，</a:t>
            </a:r>
            <a:r>
              <a:rPr sz="210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  <a:sym typeface="+mn-ea"/>
              </a:rPr>
              <a:t>Cavs</a:t>
            </a:r>
            <a:r>
              <a:rPr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将静态</a:t>
            </a:r>
            <a:r>
              <a:rPr lang="zh-CN"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深度学习</a:t>
            </a:r>
            <a:r>
              <a:rPr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模型与来自输入样本的数据相关动态变化分开</a:t>
            </a:r>
            <a:endParaRPr sz="2100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2095" y="4053840"/>
            <a:ext cx="4270247" cy="21457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207107" y="3921607"/>
            <a:ext cx="1094740" cy="2435225"/>
          </a:xfrm>
          <a:custGeom>
            <a:avLst/>
            <a:gdLst/>
            <a:ahLst/>
            <a:cxnLst/>
            <a:rect l="l" t="t" r="r" b="b"/>
            <a:pathLst>
              <a:path w="1094739" h="2435225">
                <a:moveTo>
                  <a:pt x="0" y="0"/>
                </a:moveTo>
                <a:lnTo>
                  <a:pt x="1094390" y="0"/>
                </a:lnTo>
                <a:lnTo>
                  <a:pt x="1094390" y="2434741"/>
                </a:lnTo>
                <a:lnTo>
                  <a:pt x="0" y="2434741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6A0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488947" y="5122659"/>
            <a:ext cx="680085" cy="269240"/>
          </a:xfrm>
          <a:custGeom>
            <a:avLst/>
            <a:gdLst/>
            <a:ahLst/>
            <a:cxnLst/>
            <a:rect l="l" t="t" r="r" b="b"/>
            <a:pathLst>
              <a:path w="680085" h="269239">
                <a:moveTo>
                  <a:pt x="565756" y="35965"/>
                </a:moveTo>
                <a:lnTo>
                  <a:pt x="0" y="233260"/>
                </a:lnTo>
                <a:lnTo>
                  <a:pt x="12547" y="269227"/>
                </a:lnTo>
                <a:lnTo>
                  <a:pt x="578304" y="71943"/>
                </a:lnTo>
                <a:lnTo>
                  <a:pt x="565756" y="35965"/>
                </a:lnTo>
                <a:close/>
              </a:path>
              <a:path w="680085" h="269239">
                <a:moveTo>
                  <a:pt x="666950" y="29692"/>
                </a:moveTo>
                <a:lnTo>
                  <a:pt x="583742" y="29692"/>
                </a:lnTo>
                <a:lnTo>
                  <a:pt x="596290" y="65671"/>
                </a:lnTo>
                <a:lnTo>
                  <a:pt x="578304" y="71943"/>
                </a:lnTo>
                <a:lnTo>
                  <a:pt x="590854" y="107924"/>
                </a:lnTo>
                <a:lnTo>
                  <a:pt x="666950" y="29692"/>
                </a:lnTo>
                <a:close/>
              </a:path>
              <a:path w="680085" h="269239">
                <a:moveTo>
                  <a:pt x="583742" y="29692"/>
                </a:moveTo>
                <a:lnTo>
                  <a:pt x="565756" y="35965"/>
                </a:lnTo>
                <a:lnTo>
                  <a:pt x="578304" y="71943"/>
                </a:lnTo>
                <a:lnTo>
                  <a:pt x="596290" y="65671"/>
                </a:lnTo>
                <a:lnTo>
                  <a:pt x="583742" y="29692"/>
                </a:lnTo>
                <a:close/>
              </a:path>
              <a:path w="680085" h="269239">
                <a:moveTo>
                  <a:pt x="553212" y="0"/>
                </a:moveTo>
                <a:lnTo>
                  <a:pt x="565756" y="35965"/>
                </a:lnTo>
                <a:lnTo>
                  <a:pt x="583742" y="29692"/>
                </a:lnTo>
                <a:lnTo>
                  <a:pt x="666950" y="29692"/>
                </a:lnTo>
                <a:lnTo>
                  <a:pt x="679958" y="16319"/>
                </a:lnTo>
                <a:lnTo>
                  <a:pt x="553212" y="0"/>
                </a:lnTo>
                <a:close/>
              </a:path>
            </a:pathLst>
          </a:custGeom>
          <a:solidFill>
            <a:srgbClr val="62DA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95276" y="5437123"/>
            <a:ext cx="11074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Dynamics</a:t>
            </a:r>
            <a:r>
              <a:rPr sz="1200" spc="-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come  from</a:t>
            </a:r>
            <a:r>
              <a:rPr sz="1200" spc="-1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here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40054" y="5668771"/>
            <a:ext cx="17932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Static computation pattern  specified</a:t>
            </a:r>
            <a:r>
              <a:rPr sz="1200" spc="-1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here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03313" y="5131714"/>
            <a:ext cx="1168400" cy="525145"/>
          </a:xfrm>
          <a:custGeom>
            <a:avLst/>
            <a:gdLst/>
            <a:ahLst/>
            <a:cxnLst/>
            <a:rect l="l" t="t" r="r" b="b"/>
            <a:pathLst>
              <a:path w="1168400" h="525145">
                <a:moveTo>
                  <a:pt x="112507" y="34996"/>
                </a:moveTo>
                <a:lnTo>
                  <a:pt x="97434" y="69985"/>
                </a:lnTo>
                <a:lnTo>
                  <a:pt x="1153236" y="524827"/>
                </a:lnTo>
                <a:lnTo>
                  <a:pt x="1168311" y="489836"/>
                </a:lnTo>
                <a:lnTo>
                  <a:pt x="112507" y="34996"/>
                </a:lnTo>
                <a:close/>
              </a:path>
              <a:path w="1168400" h="525145">
                <a:moveTo>
                  <a:pt x="127584" y="0"/>
                </a:moveTo>
                <a:lnTo>
                  <a:pt x="0" y="7264"/>
                </a:lnTo>
                <a:lnTo>
                  <a:pt x="82359" y="104978"/>
                </a:lnTo>
                <a:lnTo>
                  <a:pt x="97434" y="69985"/>
                </a:lnTo>
                <a:lnTo>
                  <a:pt x="79933" y="62445"/>
                </a:lnTo>
                <a:lnTo>
                  <a:pt x="95008" y="27457"/>
                </a:lnTo>
                <a:lnTo>
                  <a:pt x="115755" y="27457"/>
                </a:lnTo>
                <a:lnTo>
                  <a:pt x="127584" y="0"/>
                </a:lnTo>
                <a:close/>
              </a:path>
              <a:path w="1168400" h="525145">
                <a:moveTo>
                  <a:pt x="95008" y="27457"/>
                </a:moveTo>
                <a:lnTo>
                  <a:pt x="79933" y="62445"/>
                </a:lnTo>
                <a:lnTo>
                  <a:pt x="97434" y="69985"/>
                </a:lnTo>
                <a:lnTo>
                  <a:pt x="112507" y="34996"/>
                </a:lnTo>
                <a:lnTo>
                  <a:pt x="95008" y="27457"/>
                </a:lnTo>
                <a:close/>
              </a:path>
              <a:path w="1168400" h="525145">
                <a:moveTo>
                  <a:pt x="115755" y="27457"/>
                </a:moveTo>
                <a:lnTo>
                  <a:pt x="95008" y="27457"/>
                </a:lnTo>
                <a:lnTo>
                  <a:pt x="112507" y="34996"/>
                </a:lnTo>
                <a:lnTo>
                  <a:pt x="115755" y="27457"/>
                </a:lnTo>
                <a:close/>
              </a:path>
            </a:pathLst>
          </a:custGeom>
          <a:solidFill>
            <a:srgbClr val="62DA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091239" y="3921607"/>
            <a:ext cx="1533525" cy="2357755"/>
          </a:xfrm>
          <a:custGeom>
            <a:avLst/>
            <a:gdLst/>
            <a:ahLst/>
            <a:cxnLst/>
            <a:rect l="l" t="t" r="r" b="b"/>
            <a:pathLst>
              <a:path w="1533525" h="2357754">
                <a:moveTo>
                  <a:pt x="0" y="0"/>
                </a:moveTo>
                <a:lnTo>
                  <a:pt x="1533500" y="0"/>
                </a:lnTo>
                <a:lnTo>
                  <a:pt x="1533500" y="2357531"/>
                </a:lnTo>
                <a:lnTo>
                  <a:pt x="0" y="2357531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6A099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670052"/>
            <a:ext cx="1355090" cy="5213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zh-CN" sz="3300" spc="-10" dirty="0"/>
              <a:t>大纲</a:t>
            </a:r>
            <a:endParaRPr lang="zh-CN" sz="3300"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707390" y="1828292"/>
            <a:ext cx="7448550" cy="131318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600"/>
              </a:spcBef>
              <a:buChar char="•"/>
              <a:tabLst>
                <a:tab pos="184150" algn="l"/>
              </a:tabLst>
            </a:pPr>
            <a:r>
              <a:rPr lang="zh-CN" sz="2400" spc="3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深度学习和数据流图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184150" indent="-171450">
              <a:lnSpc>
                <a:spcPct val="100000"/>
              </a:lnSpc>
              <a:spcBef>
                <a:spcPts val="505"/>
              </a:spcBef>
              <a:buChar char="•"/>
              <a:tabLst>
                <a:tab pos="184150" algn="l"/>
              </a:tabLst>
            </a:pPr>
            <a:r>
              <a:rPr lang="zh-CN" sz="240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动态神经网络和编程模型</a:t>
            </a:r>
            <a:endParaRPr sz="2400" spc="-5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  <a:p>
            <a:pPr marL="184150" indent="-171450">
              <a:lnSpc>
                <a:spcPct val="100000"/>
              </a:lnSpc>
              <a:spcBef>
                <a:spcPts val="505"/>
              </a:spcBef>
              <a:buChar char="•"/>
              <a:tabLst>
                <a:tab pos="184150" algn="l"/>
              </a:tabLst>
            </a:pPr>
            <a:r>
              <a:rPr sz="240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Cavs: </a:t>
            </a:r>
            <a:r>
              <a:rPr sz="24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一个新的动态</a:t>
            </a:r>
            <a:r>
              <a:rPr lang="zh-CN" sz="24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神经</a:t>
            </a:r>
            <a:r>
              <a:rPr sz="24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网络编程接口</a:t>
            </a:r>
            <a:endParaRPr sz="2400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670052"/>
            <a:ext cx="7086600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00" dirty="0"/>
              <a:t>Cavs: </a:t>
            </a:r>
            <a:r>
              <a:rPr sz="3300" spc="5" dirty="0"/>
              <a:t>A </a:t>
            </a:r>
            <a:r>
              <a:rPr sz="3300" spc="-15" dirty="0"/>
              <a:t>Vertex-centric</a:t>
            </a:r>
            <a:r>
              <a:rPr sz="3300" spc="-484" dirty="0"/>
              <a:t> </a:t>
            </a:r>
            <a:r>
              <a:rPr sz="3300" dirty="0"/>
              <a:t>Representation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707390" y="1749482"/>
            <a:ext cx="7322184" cy="153670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345"/>
              </a:spcBef>
              <a:buChar char="•"/>
              <a:tabLst>
                <a:tab pos="184150" algn="l"/>
              </a:tabLst>
            </a:pPr>
            <a:r>
              <a:rPr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编程:像一个顶点一样思考</a:t>
            </a:r>
            <a:endParaRPr sz="2100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  <a:p>
            <a:pPr marL="527050" marR="297180" lvl="1" indent="-171450">
              <a:lnSpc>
                <a:spcPts val="1940"/>
              </a:lnSpc>
              <a:spcBef>
                <a:spcPts val="455"/>
              </a:spcBef>
              <a:buChar char="•"/>
              <a:tabLst>
                <a:tab pos="527050" algn="l"/>
              </a:tabLst>
            </a:pPr>
            <a:r>
              <a:rPr sz="18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用户实现顶点函数F，指定节点如何与其相邻节点交互</a:t>
            </a:r>
            <a:endParaRPr sz="1800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  <a:p>
            <a:pPr marL="527050" marR="297180" lvl="1" indent="-171450">
              <a:lnSpc>
                <a:spcPts val="1940"/>
              </a:lnSpc>
              <a:spcBef>
                <a:spcPts val="455"/>
              </a:spcBef>
              <a:buChar char="•"/>
              <a:tabLst>
                <a:tab pos="527050" algn="l"/>
              </a:tabLst>
            </a:pPr>
            <a:r>
              <a:rPr sz="18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系统通过I/O读取输入图G</a:t>
            </a:r>
            <a:endParaRPr sz="1800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  <a:p>
            <a:pPr marL="527050" marR="297180" lvl="1" indent="-171450">
              <a:lnSpc>
                <a:spcPts val="1940"/>
              </a:lnSpc>
              <a:spcBef>
                <a:spcPts val="455"/>
              </a:spcBef>
              <a:buChar char="•"/>
              <a:tabLst>
                <a:tab pos="527050" algn="l"/>
              </a:tabLst>
            </a:pPr>
            <a:r>
              <a:rPr sz="18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系统将编译局部顶点函数并计算出整个图的</a:t>
            </a:r>
            <a:r>
              <a:rPr lang="zh-CN" sz="18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神经网络</a:t>
            </a:r>
            <a:r>
              <a:rPr sz="18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的整体计算</a:t>
            </a:r>
            <a:r>
              <a:rPr lang="zh-CN" sz="18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，模式</a:t>
            </a:r>
            <a:endParaRPr lang="zh-CN" sz="1800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2095" y="4053840"/>
            <a:ext cx="4270247" cy="21457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207107" y="3921607"/>
            <a:ext cx="1094740" cy="2435225"/>
          </a:xfrm>
          <a:custGeom>
            <a:avLst/>
            <a:gdLst/>
            <a:ahLst/>
            <a:cxnLst/>
            <a:rect l="l" t="t" r="r" b="b"/>
            <a:pathLst>
              <a:path w="1094739" h="2435225">
                <a:moveTo>
                  <a:pt x="0" y="0"/>
                </a:moveTo>
                <a:lnTo>
                  <a:pt x="1094390" y="0"/>
                </a:lnTo>
                <a:lnTo>
                  <a:pt x="1094390" y="2434741"/>
                </a:lnTo>
                <a:lnTo>
                  <a:pt x="0" y="2434741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6A0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494180" y="5128094"/>
            <a:ext cx="675005" cy="248920"/>
          </a:xfrm>
          <a:custGeom>
            <a:avLst/>
            <a:gdLst/>
            <a:ahLst/>
            <a:cxnLst/>
            <a:rect l="l" t="t" r="r" b="b"/>
            <a:pathLst>
              <a:path w="675005" h="248920">
                <a:moveTo>
                  <a:pt x="601729" y="32983"/>
                </a:moveTo>
                <a:lnTo>
                  <a:pt x="0" y="242811"/>
                </a:lnTo>
                <a:lnTo>
                  <a:pt x="2082" y="248805"/>
                </a:lnTo>
                <a:lnTo>
                  <a:pt x="603819" y="38979"/>
                </a:lnTo>
                <a:lnTo>
                  <a:pt x="601729" y="32983"/>
                </a:lnTo>
                <a:close/>
              </a:path>
              <a:path w="675005" h="248920">
                <a:moveTo>
                  <a:pt x="657294" y="28803"/>
                </a:moveTo>
                <a:lnTo>
                  <a:pt x="613714" y="28803"/>
                </a:lnTo>
                <a:lnTo>
                  <a:pt x="615810" y="34797"/>
                </a:lnTo>
                <a:lnTo>
                  <a:pt x="603819" y="38979"/>
                </a:lnTo>
                <a:lnTo>
                  <a:pt x="615315" y="71958"/>
                </a:lnTo>
                <a:lnTo>
                  <a:pt x="657294" y="28803"/>
                </a:lnTo>
                <a:close/>
              </a:path>
              <a:path w="675005" h="248920">
                <a:moveTo>
                  <a:pt x="613714" y="28803"/>
                </a:moveTo>
                <a:lnTo>
                  <a:pt x="601729" y="32983"/>
                </a:lnTo>
                <a:lnTo>
                  <a:pt x="603819" y="38979"/>
                </a:lnTo>
                <a:lnTo>
                  <a:pt x="615810" y="34797"/>
                </a:lnTo>
                <a:lnTo>
                  <a:pt x="613714" y="28803"/>
                </a:lnTo>
                <a:close/>
              </a:path>
              <a:path w="675005" h="248920">
                <a:moveTo>
                  <a:pt x="590232" y="0"/>
                </a:moveTo>
                <a:lnTo>
                  <a:pt x="601729" y="32983"/>
                </a:lnTo>
                <a:lnTo>
                  <a:pt x="613714" y="28803"/>
                </a:lnTo>
                <a:lnTo>
                  <a:pt x="657294" y="28803"/>
                </a:lnTo>
                <a:lnTo>
                  <a:pt x="674725" y="10883"/>
                </a:lnTo>
                <a:lnTo>
                  <a:pt x="590232" y="0"/>
                </a:lnTo>
                <a:close/>
              </a:path>
            </a:pathLst>
          </a:custGeom>
          <a:solidFill>
            <a:srgbClr val="62DA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95276" y="5437123"/>
            <a:ext cx="11645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Input graphs:  obtained</a:t>
            </a:r>
            <a:r>
              <a:rPr sz="1200" spc="-7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through  </a:t>
            </a:r>
            <a:r>
              <a:rPr sz="12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I/O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40054" y="5668771"/>
            <a:ext cx="17062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Computational </a:t>
            </a:r>
            <a:r>
              <a:rPr sz="120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dataflow  graph: statically</a:t>
            </a:r>
            <a:r>
              <a:rPr sz="1200" spc="-4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declared  by</a:t>
            </a:r>
            <a:r>
              <a:rPr sz="1200" spc="-1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programmer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03313" y="5134140"/>
            <a:ext cx="1162050" cy="508000"/>
          </a:xfrm>
          <a:custGeom>
            <a:avLst/>
            <a:gdLst/>
            <a:ahLst/>
            <a:cxnLst/>
            <a:rect l="l" t="t" r="r" b="b"/>
            <a:pathLst>
              <a:path w="1162050" h="508000">
                <a:moveTo>
                  <a:pt x="71231" y="32077"/>
                </a:moveTo>
                <a:lnTo>
                  <a:pt x="68721" y="37903"/>
                </a:lnTo>
                <a:lnTo>
                  <a:pt x="1159522" y="507822"/>
                </a:lnTo>
                <a:lnTo>
                  <a:pt x="1162037" y="501990"/>
                </a:lnTo>
                <a:lnTo>
                  <a:pt x="71231" y="32077"/>
                </a:lnTo>
                <a:close/>
              </a:path>
              <a:path w="1162050" h="508000">
                <a:moveTo>
                  <a:pt x="85051" y="0"/>
                </a:moveTo>
                <a:lnTo>
                  <a:pt x="0" y="4838"/>
                </a:lnTo>
                <a:lnTo>
                  <a:pt x="54902" y="69976"/>
                </a:lnTo>
                <a:lnTo>
                  <a:pt x="68721" y="37903"/>
                </a:lnTo>
                <a:lnTo>
                  <a:pt x="57061" y="32880"/>
                </a:lnTo>
                <a:lnTo>
                  <a:pt x="59562" y="27050"/>
                </a:lnTo>
                <a:lnTo>
                  <a:pt x="73396" y="27050"/>
                </a:lnTo>
                <a:lnTo>
                  <a:pt x="85051" y="0"/>
                </a:lnTo>
                <a:close/>
              </a:path>
              <a:path w="1162050" h="508000">
                <a:moveTo>
                  <a:pt x="59562" y="27050"/>
                </a:moveTo>
                <a:lnTo>
                  <a:pt x="57061" y="32880"/>
                </a:lnTo>
                <a:lnTo>
                  <a:pt x="68721" y="37903"/>
                </a:lnTo>
                <a:lnTo>
                  <a:pt x="71231" y="32077"/>
                </a:lnTo>
                <a:lnTo>
                  <a:pt x="59562" y="27050"/>
                </a:lnTo>
                <a:close/>
              </a:path>
              <a:path w="1162050" h="508000">
                <a:moveTo>
                  <a:pt x="73396" y="27050"/>
                </a:moveTo>
                <a:lnTo>
                  <a:pt x="59562" y="27050"/>
                </a:lnTo>
                <a:lnTo>
                  <a:pt x="71231" y="32077"/>
                </a:lnTo>
                <a:lnTo>
                  <a:pt x="73396" y="27050"/>
                </a:lnTo>
                <a:close/>
              </a:path>
            </a:pathLst>
          </a:custGeom>
          <a:solidFill>
            <a:srgbClr val="62DA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091239" y="3921607"/>
            <a:ext cx="1533525" cy="2357755"/>
          </a:xfrm>
          <a:custGeom>
            <a:avLst/>
            <a:gdLst/>
            <a:ahLst/>
            <a:cxnLst/>
            <a:rect l="l" t="t" r="r" b="b"/>
            <a:pathLst>
              <a:path w="1533525" h="2357754">
                <a:moveTo>
                  <a:pt x="0" y="0"/>
                </a:moveTo>
                <a:lnTo>
                  <a:pt x="1533500" y="0"/>
                </a:lnTo>
                <a:lnTo>
                  <a:pt x="1533500" y="2357531"/>
                </a:lnTo>
                <a:lnTo>
                  <a:pt x="0" y="2357531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6A099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670052"/>
            <a:ext cx="3053715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00" dirty="0"/>
              <a:t>Cavs: </a:t>
            </a:r>
            <a:r>
              <a:rPr sz="3300" spc="-5" dirty="0"/>
              <a:t>Four</a:t>
            </a:r>
            <a:r>
              <a:rPr sz="3300" spc="-265" dirty="0"/>
              <a:t> </a:t>
            </a:r>
            <a:r>
              <a:rPr sz="3300" spc="-5" dirty="0"/>
              <a:t>APIs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707390" y="1711248"/>
            <a:ext cx="4742180" cy="7988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650"/>
              </a:spcBef>
              <a:buSzPct val="102000"/>
              <a:buChar char="•"/>
              <a:tabLst>
                <a:tab pos="184150" algn="l"/>
              </a:tabLst>
            </a:pPr>
            <a:r>
              <a:rPr sz="3075" u="sng" spc="37" baseline="1000" dirty="0">
                <a:solidFill>
                  <a:srgbClr val="323232"/>
                </a:solidFill>
                <a:uFill>
                  <a:solidFill>
                    <a:srgbClr val="323232"/>
                  </a:solidFill>
                </a:uFill>
                <a:latin typeface="Arial" panose="020B0604020202020204"/>
                <a:cs typeface="Arial" panose="020B0604020202020204"/>
              </a:rPr>
              <a:t>Gather </a:t>
            </a:r>
            <a:r>
              <a:rPr sz="3075" u="sng" spc="60" baseline="1000" dirty="0">
                <a:solidFill>
                  <a:srgbClr val="323232"/>
                </a:solidFill>
                <a:uFill>
                  <a:solidFill>
                    <a:srgbClr val="323232"/>
                  </a:solidFill>
                </a:uFill>
                <a:latin typeface="Arial" panose="020B0604020202020204"/>
                <a:cs typeface="Arial" panose="020B0604020202020204"/>
              </a:rPr>
              <a:t>&amp; </a:t>
            </a:r>
            <a:r>
              <a:rPr sz="3075" u="sng" spc="37" baseline="1000" dirty="0">
                <a:solidFill>
                  <a:srgbClr val="323232"/>
                </a:solidFill>
                <a:uFill>
                  <a:solidFill>
                    <a:srgbClr val="323232"/>
                  </a:solidFill>
                </a:uFill>
                <a:latin typeface="Arial" panose="020B0604020202020204"/>
                <a:cs typeface="Arial" panose="020B0604020202020204"/>
              </a:rPr>
              <a:t>Scatter</a:t>
            </a:r>
            <a:r>
              <a:rPr sz="3075" spc="37" baseline="10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内部数据路径</a:t>
            </a:r>
            <a:endParaRPr sz="2100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  <a:p>
            <a:pPr marL="184150" indent="-171450">
              <a:lnSpc>
                <a:spcPct val="100000"/>
              </a:lnSpc>
              <a:spcBef>
                <a:spcPts val="550"/>
              </a:spcBef>
              <a:buSzPct val="102000"/>
              <a:buChar char="•"/>
              <a:tabLst>
                <a:tab pos="184150" algn="l"/>
              </a:tabLst>
            </a:pPr>
            <a:r>
              <a:rPr sz="3075" u="sng" spc="-15" baseline="1000" dirty="0">
                <a:solidFill>
                  <a:srgbClr val="323232"/>
                </a:solidFill>
                <a:uFill>
                  <a:solidFill>
                    <a:srgbClr val="323232"/>
                  </a:solidFill>
                </a:uFill>
                <a:latin typeface="Arial" panose="020B0604020202020204"/>
                <a:cs typeface="Arial" panose="020B0604020202020204"/>
              </a:rPr>
              <a:t>Pull </a:t>
            </a:r>
            <a:r>
              <a:rPr sz="3075" u="sng" spc="60" baseline="1000" dirty="0">
                <a:solidFill>
                  <a:srgbClr val="323232"/>
                </a:solidFill>
                <a:uFill>
                  <a:solidFill>
                    <a:srgbClr val="323232"/>
                  </a:solidFill>
                </a:uFill>
                <a:latin typeface="Arial" panose="020B0604020202020204"/>
                <a:cs typeface="Arial" panose="020B0604020202020204"/>
              </a:rPr>
              <a:t>&amp; </a:t>
            </a:r>
            <a:r>
              <a:rPr sz="3075" u="sng" baseline="1000" dirty="0">
                <a:solidFill>
                  <a:srgbClr val="323232"/>
                </a:solidFill>
                <a:uFill>
                  <a:solidFill>
                    <a:srgbClr val="323232"/>
                  </a:solidFill>
                </a:uFill>
                <a:latin typeface="Arial" panose="020B0604020202020204"/>
                <a:cs typeface="Arial" panose="020B0604020202020204"/>
              </a:rPr>
              <a:t>Push</a:t>
            </a:r>
            <a:r>
              <a:rPr sz="3075" baseline="10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zh-CN" sz="3075" baseline="10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外</a:t>
            </a:r>
            <a:r>
              <a:rPr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部数据路径</a:t>
            </a:r>
            <a:endParaRPr sz="2100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28927" y="2782823"/>
            <a:ext cx="6464808" cy="32461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Hao</a:t>
            </a:r>
            <a:r>
              <a:rPr spc="-65" dirty="0"/>
              <a:t> </a:t>
            </a:r>
            <a:r>
              <a:rPr spc="-5" dirty="0"/>
              <a:t>Zhang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pc="5" dirty="0"/>
              <a:t>20</a:t>
            </a:r>
            <a:endParaRPr spc="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670052"/>
            <a:ext cx="3053715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00" dirty="0"/>
              <a:t>Cavs: </a:t>
            </a:r>
            <a:r>
              <a:rPr sz="3300" spc="-5" dirty="0"/>
              <a:t>Four</a:t>
            </a:r>
            <a:r>
              <a:rPr sz="3300" spc="-265" dirty="0"/>
              <a:t> </a:t>
            </a:r>
            <a:r>
              <a:rPr sz="3300" spc="-5" dirty="0"/>
              <a:t>APIs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707390" y="1779523"/>
            <a:ext cx="6789420" cy="3365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10"/>
              </a:spcBef>
              <a:buChar char="•"/>
              <a:tabLst>
                <a:tab pos="184150" algn="l"/>
              </a:tabLst>
            </a:pPr>
            <a:r>
              <a:rPr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示例:使用这四个api表示Tree-LSTM</a:t>
            </a:r>
            <a:endParaRPr sz="2100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01367" y="2490216"/>
            <a:ext cx="5827776" cy="37246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953450" y="6006944"/>
            <a:ext cx="935990" cy="164465"/>
          </a:xfrm>
          <a:custGeom>
            <a:avLst/>
            <a:gdLst/>
            <a:ahLst/>
            <a:cxnLst/>
            <a:rect l="l" t="t" r="r" b="b"/>
            <a:pathLst>
              <a:path w="935989" h="164464">
                <a:moveTo>
                  <a:pt x="0" y="0"/>
                </a:moveTo>
                <a:lnTo>
                  <a:pt x="935831" y="0"/>
                </a:lnTo>
                <a:lnTo>
                  <a:pt x="935831" y="164306"/>
                </a:lnTo>
                <a:lnTo>
                  <a:pt x="0" y="164306"/>
                </a:lnTo>
                <a:lnTo>
                  <a:pt x="0" y="0"/>
                </a:lnTo>
                <a:close/>
              </a:path>
            </a:pathLst>
          </a:custGeom>
          <a:ln w="31750">
            <a:solidFill>
              <a:srgbClr val="46A0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311285" y="3302368"/>
            <a:ext cx="935990" cy="164465"/>
          </a:xfrm>
          <a:custGeom>
            <a:avLst/>
            <a:gdLst/>
            <a:ahLst/>
            <a:cxnLst/>
            <a:rect l="l" t="t" r="r" b="b"/>
            <a:pathLst>
              <a:path w="935989" h="164464">
                <a:moveTo>
                  <a:pt x="0" y="0"/>
                </a:moveTo>
                <a:lnTo>
                  <a:pt x="935831" y="0"/>
                </a:lnTo>
                <a:lnTo>
                  <a:pt x="935831" y="164306"/>
                </a:lnTo>
                <a:lnTo>
                  <a:pt x="0" y="164306"/>
                </a:lnTo>
                <a:lnTo>
                  <a:pt x="0" y="0"/>
                </a:lnTo>
                <a:close/>
              </a:path>
            </a:pathLst>
          </a:custGeom>
          <a:ln w="31750">
            <a:solidFill>
              <a:srgbClr val="46A0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953450" y="5801052"/>
            <a:ext cx="935990" cy="164465"/>
          </a:xfrm>
          <a:custGeom>
            <a:avLst/>
            <a:gdLst/>
            <a:ahLst/>
            <a:cxnLst/>
            <a:rect l="l" t="t" r="r" b="b"/>
            <a:pathLst>
              <a:path w="935989" h="164464">
                <a:moveTo>
                  <a:pt x="0" y="0"/>
                </a:moveTo>
                <a:lnTo>
                  <a:pt x="935831" y="0"/>
                </a:lnTo>
                <a:lnTo>
                  <a:pt x="935831" y="164306"/>
                </a:lnTo>
                <a:lnTo>
                  <a:pt x="0" y="164306"/>
                </a:lnTo>
                <a:lnTo>
                  <a:pt x="0" y="0"/>
                </a:lnTo>
                <a:close/>
              </a:path>
            </a:pathLst>
          </a:custGeom>
          <a:ln w="31750">
            <a:solidFill>
              <a:srgbClr val="46A0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311285" y="2730792"/>
            <a:ext cx="935990" cy="164465"/>
          </a:xfrm>
          <a:custGeom>
            <a:avLst/>
            <a:gdLst/>
            <a:ahLst/>
            <a:cxnLst/>
            <a:rect l="l" t="t" r="r" b="b"/>
            <a:pathLst>
              <a:path w="935989" h="164464">
                <a:moveTo>
                  <a:pt x="0" y="0"/>
                </a:moveTo>
                <a:lnTo>
                  <a:pt x="935831" y="0"/>
                </a:lnTo>
                <a:lnTo>
                  <a:pt x="935831" y="164306"/>
                </a:lnTo>
                <a:lnTo>
                  <a:pt x="0" y="164306"/>
                </a:lnTo>
                <a:lnTo>
                  <a:pt x="0" y="0"/>
                </a:lnTo>
                <a:close/>
              </a:path>
            </a:pathLst>
          </a:custGeom>
          <a:ln w="31750">
            <a:solidFill>
              <a:srgbClr val="46A0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Hao</a:t>
            </a:r>
            <a:r>
              <a:rPr spc="-65" dirty="0"/>
              <a:t> </a:t>
            </a:r>
            <a:r>
              <a:rPr spc="-5" dirty="0"/>
              <a:t>Zhang</a:t>
            </a:r>
            <a:endParaRPr spc="-5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pc="5" dirty="0"/>
              <a:t>21</a:t>
            </a:r>
            <a:endParaRPr spc="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670052"/>
            <a:ext cx="5367020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00" spc="-5" dirty="0"/>
              <a:t>Expressing</a:t>
            </a:r>
            <a:r>
              <a:rPr sz="3300" spc="-55" dirty="0"/>
              <a:t> </a:t>
            </a:r>
            <a:r>
              <a:rPr sz="3300" dirty="0"/>
              <a:t>Backpropagation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707390" y="1749482"/>
            <a:ext cx="7436484" cy="122999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345"/>
              </a:spcBef>
              <a:buChar char="•"/>
              <a:tabLst>
                <a:tab pos="184150" algn="l"/>
              </a:tabLst>
            </a:pPr>
            <a:r>
              <a:rPr lang="zh-CN" sz="2100" spc="-4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在</a:t>
            </a:r>
            <a:r>
              <a:rPr sz="210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Cavs</a:t>
            </a:r>
            <a:r>
              <a:rPr lang="zh-CN" sz="210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中的前向和反向传播</a:t>
            </a:r>
            <a:endParaRPr sz="2100">
              <a:latin typeface="Arial" panose="020B0604020202020204"/>
              <a:cs typeface="Arial" panose="020B0604020202020204"/>
            </a:endParaRPr>
          </a:p>
          <a:p>
            <a:pPr marL="527050" marR="5080" lvl="1" indent="-171450">
              <a:lnSpc>
                <a:spcPts val="1940"/>
              </a:lnSpc>
              <a:spcBef>
                <a:spcPts val="455"/>
              </a:spcBef>
              <a:buChar char="•"/>
              <a:tabLst>
                <a:tab pos="527050" algn="l"/>
              </a:tabLst>
            </a:pPr>
            <a:r>
              <a:rPr sz="18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前进:通过一组输入图来安排顶点函数F的执行，这些图遵循其中的依赖关系(例如，从树的叶子到树根)</a:t>
            </a:r>
            <a:endParaRPr sz="1800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  <a:p>
            <a:pPr marL="527050" marR="5080" lvl="1" indent="-171450">
              <a:lnSpc>
                <a:spcPts val="1940"/>
              </a:lnSpc>
              <a:spcBef>
                <a:spcPts val="455"/>
              </a:spcBef>
              <a:buChar char="•"/>
              <a:tabLst>
                <a:tab pos="527050" algn="l"/>
              </a:tabLst>
            </a:pPr>
            <a:r>
              <a:rPr sz="18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反向:通过相同的输入图，以相反的顺序(例如从根到树)安排执行!</a:t>
            </a:r>
            <a:endParaRPr sz="1800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50592" y="3928871"/>
            <a:ext cx="4264152" cy="214274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Hao</a:t>
            </a:r>
            <a:r>
              <a:rPr spc="-65" dirty="0"/>
              <a:t> </a:t>
            </a:r>
            <a:r>
              <a:rPr spc="-5" dirty="0"/>
              <a:t>Zhang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pc="5" dirty="0"/>
              <a:t>22</a:t>
            </a:r>
            <a:endParaRPr spc="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493267"/>
            <a:ext cx="6054090" cy="89408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 marR="5080">
              <a:lnSpc>
                <a:spcPts val="3240"/>
              </a:lnSpc>
              <a:spcBef>
                <a:spcPts val="505"/>
              </a:spcBef>
            </a:pPr>
            <a:r>
              <a:rPr spc="-5" dirty="0"/>
              <a:t>Cavs Bypasses Graph Construction  Overhead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1923288" y="3956303"/>
            <a:ext cx="5096256" cy="17526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89531" y="5057775"/>
            <a:ext cx="4136390" cy="342900"/>
          </a:xfrm>
          <a:custGeom>
            <a:avLst/>
            <a:gdLst/>
            <a:ahLst/>
            <a:cxnLst/>
            <a:rect l="l" t="t" r="r" b="b"/>
            <a:pathLst>
              <a:path w="4136390" h="342900">
                <a:moveTo>
                  <a:pt x="0" y="0"/>
                </a:moveTo>
                <a:lnTo>
                  <a:pt x="4136232" y="0"/>
                </a:lnTo>
                <a:lnTo>
                  <a:pt x="4136232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6A0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989531" y="4214812"/>
            <a:ext cx="4136390" cy="342900"/>
          </a:xfrm>
          <a:custGeom>
            <a:avLst/>
            <a:gdLst/>
            <a:ahLst/>
            <a:cxnLst/>
            <a:rect l="l" t="t" r="r" b="b"/>
            <a:pathLst>
              <a:path w="4136390" h="342900">
                <a:moveTo>
                  <a:pt x="0" y="0"/>
                </a:moveTo>
                <a:lnTo>
                  <a:pt x="4136232" y="0"/>
                </a:lnTo>
                <a:lnTo>
                  <a:pt x="4136232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6A0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99537" y="4382350"/>
            <a:ext cx="678180" cy="257810"/>
          </a:xfrm>
          <a:custGeom>
            <a:avLst/>
            <a:gdLst/>
            <a:ahLst/>
            <a:cxnLst/>
            <a:rect l="l" t="t" r="r" b="b"/>
            <a:pathLst>
              <a:path w="678180" h="257810">
                <a:moveTo>
                  <a:pt x="601735" y="23982"/>
                </a:moveTo>
                <a:lnTo>
                  <a:pt x="0" y="233819"/>
                </a:lnTo>
                <a:lnTo>
                  <a:pt x="8364" y="257809"/>
                </a:lnTo>
                <a:lnTo>
                  <a:pt x="610101" y="47969"/>
                </a:lnTo>
                <a:lnTo>
                  <a:pt x="601735" y="23982"/>
                </a:lnTo>
                <a:close/>
              </a:path>
              <a:path w="678180" h="257810">
                <a:moveTo>
                  <a:pt x="669194" y="19799"/>
                </a:moveTo>
                <a:lnTo>
                  <a:pt x="613730" y="19799"/>
                </a:lnTo>
                <a:lnTo>
                  <a:pt x="622086" y="43789"/>
                </a:lnTo>
                <a:lnTo>
                  <a:pt x="610101" y="47969"/>
                </a:lnTo>
                <a:lnTo>
                  <a:pt x="618467" y="71958"/>
                </a:lnTo>
                <a:lnTo>
                  <a:pt x="669194" y="19799"/>
                </a:lnTo>
                <a:close/>
              </a:path>
              <a:path w="678180" h="257810">
                <a:moveTo>
                  <a:pt x="613730" y="19799"/>
                </a:moveTo>
                <a:lnTo>
                  <a:pt x="601735" y="23982"/>
                </a:lnTo>
                <a:lnTo>
                  <a:pt x="610101" y="47969"/>
                </a:lnTo>
                <a:lnTo>
                  <a:pt x="622086" y="43789"/>
                </a:lnTo>
                <a:lnTo>
                  <a:pt x="613730" y="19799"/>
                </a:lnTo>
                <a:close/>
              </a:path>
              <a:path w="678180" h="257810">
                <a:moveTo>
                  <a:pt x="593371" y="0"/>
                </a:moveTo>
                <a:lnTo>
                  <a:pt x="601735" y="23982"/>
                </a:lnTo>
                <a:lnTo>
                  <a:pt x="613730" y="19799"/>
                </a:lnTo>
                <a:lnTo>
                  <a:pt x="669194" y="19799"/>
                </a:lnTo>
                <a:lnTo>
                  <a:pt x="677865" y="10883"/>
                </a:lnTo>
                <a:lnTo>
                  <a:pt x="593371" y="0"/>
                </a:lnTo>
                <a:close/>
              </a:path>
            </a:pathLst>
          </a:custGeom>
          <a:solidFill>
            <a:srgbClr val="62DA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37154" y="4699507"/>
            <a:ext cx="1448435" cy="5715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000"/>
              </a:lnSpc>
              <a:spcBef>
                <a:spcPts val="110"/>
              </a:spcBef>
            </a:pPr>
            <a:r>
              <a:rPr sz="1200" spc="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Declare </a:t>
            </a:r>
            <a:r>
              <a:rPr sz="120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only </a:t>
            </a:r>
            <a:r>
              <a:rPr sz="1200" spc="1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once</a:t>
            </a:r>
            <a:r>
              <a:rPr sz="1200" spc="-9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dirty="0">
                <a:solidFill>
                  <a:srgbClr val="323232"/>
                </a:solidFill>
                <a:latin typeface="Wingdings" panose="05000000000000000000"/>
                <a:cs typeface="Wingdings" panose="05000000000000000000"/>
              </a:rPr>
              <a:t></a:t>
            </a:r>
            <a:r>
              <a:rPr sz="1200" dirty="0">
                <a:solidFill>
                  <a:srgbClr val="323232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00" spc="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constant </a:t>
            </a:r>
            <a:r>
              <a:rPr sz="1200" spc="2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graph  </a:t>
            </a:r>
            <a:r>
              <a:rPr sz="1200" spc="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construction</a:t>
            </a:r>
            <a:r>
              <a:rPr sz="1200" spc="-1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spc="1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cost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125768" y="4835880"/>
            <a:ext cx="1081405" cy="428625"/>
          </a:xfrm>
          <a:custGeom>
            <a:avLst/>
            <a:gdLst/>
            <a:ahLst/>
            <a:cxnLst/>
            <a:rect l="l" t="t" r="r" b="b"/>
            <a:pathLst>
              <a:path w="1081404" h="428625">
                <a:moveTo>
                  <a:pt x="57746" y="357289"/>
                </a:moveTo>
                <a:lnTo>
                  <a:pt x="0" y="419925"/>
                </a:lnTo>
                <a:lnTo>
                  <a:pt x="84759" y="428536"/>
                </a:lnTo>
                <a:lnTo>
                  <a:pt x="77464" y="409295"/>
                </a:lnTo>
                <a:lnTo>
                  <a:pt x="63881" y="409295"/>
                </a:lnTo>
                <a:lnTo>
                  <a:pt x="54876" y="385546"/>
                </a:lnTo>
                <a:lnTo>
                  <a:pt x="66753" y="381043"/>
                </a:lnTo>
                <a:lnTo>
                  <a:pt x="57746" y="357289"/>
                </a:lnTo>
                <a:close/>
              </a:path>
              <a:path w="1081404" h="428625">
                <a:moveTo>
                  <a:pt x="66753" y="381043"/>
                </a:moveTo>
                <a:lnTo>
                  <a:pt x="54876" y="385546"/>
                </a:lnTo>
                <a:lnTo>
                  <a:pt x="63881" y="409295"/>
                </a:lnTo>
                <a:lnTo>
                  <a:pt x="75757" y="404792"/>
                </a:lnTo>
                <a:lnTo>
                  <a:pt x="66753" y="381043"/>
                </a:lnTo>
                <a:close/>
              </a:path>
              <a:path w="1081404" h="428625">
                <a:moveTo>
                  <a:pt x="75757" y="404792"/>
                </a:moveTo>
                <a:lnTo>
                  <a:pt x="63881" y="409295"/>
                </a:lnTo>
                <a:lnTo>
                  <a:pt x="77464" y="409295"/>
                </a:lnTo>
                <a:lnTo>
                  <a:pt x="75757" y="404792"/>
                </a:lnTo>
                <a:close/>
              </a:path>
              <a:path w="1081404" h="428625">
                <a:moveTo>
                  <a:pt x="1071791" y="0"/>
                </a:moveTo>
                <a:lnTo>
                  <a:pt x="66753" y="381043"/>
                </a:lnTo>
                <a:lnTo>
                  <a:pt x="75757" y="404792"/>
                </a:lnTo>
                <a:lnTo>
                  <a:pt x="1080795" y="23748"/>
                </a:lnTo>
                <a:lnTo>
                  <a:pt x="1071791" y="0"/>
                </a:lnTo>
                <a:close/>
              </a:path>
            </a:pathLst>
          </a:custGeom>
          <a:solidFill>
            <a:srgbClr val="62DA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268768" y="4714747"/>
            <a:ext cx="14585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Read </a:t>
            </a:r>
            <a:r>
              <a:rPr sz="1200" spc="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through </a:t>
            </a:r>
            <a:r>
              <a:rPr sz="12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I/O, </a:t>
            </a:r>
            <a:r>
              <a:rPr sz="1200" spc="-1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no  </a:t>
            </a:r>
            <a:r>
              <a:rPr sz="1200" spc="2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graph </a:t>
            </a:r>
            <a:r>
              <a:rPr sz="1200" spc="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construction  involved </a:t>
            </a:r>
            <a:r>
              <a:rPr sz="120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any</a:t>
            </a:r>
            <a:r>
              <a:rPr sz="1200" spc="-3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more.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Hao</a:t>
            </a:r>
            <a:r>
              <a:rPr spc="-65" dirty="0"/>
              <a:t> </a:t>
            </a:r>
            <a:r>
              <a:rPr spc="-5" dirty="0"/>
              <a:t>Zhang</a:t>
            </a:r>
            <a:endParaRPr spc="-5" dirty="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pc="5" dirty="0"/>
              <a:t>23</a:t>
            </a:r>
            <a:endParaRPr spc="5" dirty="0"/>
          </a:p>
        </p:txBody>
      </p:sp>
      <p:sp>
        <p:nvSpPr>
          <p:cNvPr id="10" name="object 10"/>
          <p:cNvSpPr txBox="1"/>
          <p:nvPr/>
        </p:nvSpPr>
        <p:spPr>
          <a:xfrm>
            <a:off x="707390" y="1749482"/>
            <a:ext cx="7461884" cy="153670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345"/>
              </a:spcBef>
              <a:buChar char="•"/>
              <a:tabLst>
                <a:tab pos="184150" algn="l"/>
              </a:tabLst>
            </a:pPr>
            <a:r>
              <a:rPr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没有重复图构建开销!</a:t>
            </a:r>
            <a:endParaRPr sz="2100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  <a:p>
            <a:pPr marL="527050" marR="500380" lvl="1" indent="-171450">
              <a:lnSpc>
                <a:spcPts val="1940"/>
              </a:lnSpc>
              <a:spcBef>
                <a:spcPts val="455"/>
              </a:spcBef>
              <a:buChar char="•"/>
              <a:tabLst>
                <a:tab pos="527050" algn="l"/>
              </a:tabLst>
            </a:pPr>
            <a:r>
              <a:rPr sz="18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图的构造开销是恒定的——我们只需要构造F，这通常是一个小规模的数据流图</a:t>
            </a:r>
            <a:endParaRPr sz="1800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  <a:p>
            <a:pPr marL="527050" marR="500380" lvl="1" indent="-171450">
              <a:lnSpc>
                <a:spcPts val="1940"/>
              </a:lnSpc>
              <a:spcBef>
                <a:spcPts val="455"/>
              </a:spcBef>
              <a:buChar char="•"/>
              <a:tabLst>
                <a:tab pos="527050" algn="l"/>
              </a:tabLst>
            </a:pPr>
            <a:r>
              <a:rPr sz="18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绕过重复的数据流图构造</a:t>
            </a:r>
            <a:endParaRPr sz="1800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  <a:p>
            <a:pPr marL="527050" marR="500380" lvl="1" indent="-171450">
              <a:lnSpc>
                <a:spcPts val="1940"/>
              </a:lnSpc>
              <a:spcBef>
                <a:spcPts val="455"/>
              </a:spcBef>
              <a:buChar char="•"/>
              <a:tabLst>
                <a:tab pos="527050" algn="l"/>
              </a:tabLst>
            </a:pPr>
            <a:r>
              <a:rPr sz="18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相反，读取输入图G，这可以通过I/O函数实现</a:t>
            </a:r>
            <a:endParaRPr sz="1800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697484"/>
            <a:ext cx="73640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Empirical Results: Graph Construction</a:t>
            </a:r>
            <a:r>
              <a:rPr spc="-50" dirty="0"/>
              <a:t> </a:t>
            </a:r>
            <a:r>
              <a:rPr spc="-5" dirty="0"/>
              <a:t>Cost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1740407" y="3566159"/>
            <a:ext cx="5565648" cy="245364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07390" y="1711248"/>
            <a:ext cx="7249795" cy="148717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650"/>
              </a:spcBef>
              <a:buChar char="•"/>
              <a:tabLst>
                <a:tab pos="184150" algn="l"/>
              </a:tabLst>
            </a:pPr>
            <a:r>
              <a:rPr sz="210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Cavs</a:t>
            </a:r>
            <a:r>
              <a:rPr lang="zh-CN" sz="210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拥有常数级的</a:t>
            </a:r>
            <a:r>
              <a:rPr sz="2100" spc="5" dirty="0">
                <a:solidFill>
                  <a:srgbClr val="323232"/>
                </a:solidFill>
                <a:latin typeface="Arial" panose="020B0604020202020204"/>
                <a:cs typeface="Arial" panose="020B0604020202020204"/>
                <a:sym typeface="+mn-ea"/>
              </a:rPr>
              <a:t>图结构的开销</a:t>
            </a:r>
            <a:endParaRPr sz="2100">
              <a:latin typeface="Arial" panose="020B0604020202020204"/>
              <a:cs typeface="Arial" panose="020B0604020202020204"/>
            </a:endParaRPr>
          </a:p>
          <a:p>
            <a:pPr marL="184150" indent="-171450">
              <a:lnSpc>
                <a:spcPct val="100000"/>
              </a:lnSpc>
              <a:spcBef>
                <a:spcPts val="550"/>
              </a:spcBef>
              <a:buChar char="•"/>
              <a:tabLst>
                <a:tab pos="184150" algn="l"/>
              </a:tabLst>
            </a:pPr>
            <a:r>
              <a:rPr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曲线(左轴):绝对时间;</a:t>
            </a:r>
            <a:r>
              <a:rPr lang="zh-CN"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柱状图</a:t>
            </a:r>
            <a:r>
              <a:rPr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(右):百分比时间</a:t>
            </a:r>
            <a:endParaRPr sz="2100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  <a:p>
            <a:pPr marL="184150" marR="6985" indent="-171450">
              <a:lnSpc>
                <a:spcPts val="2260"/>
              </a:lnSpc>
              <a:spcBef>
                <a:spcPts val="845"/>
              </a:spcBef>
              <a:buChar char="•"/>
              <a:tabLst>
                <a:tab pos="184150" algn="l"/>
              </a:tabLst>
            </a:pPr>
            <a:r>
              <a:rPr sz="2100" spc="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在图结构的开销方面 </a:t>
            </a:r>
            <a:r>
              <a:rPr sz="210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Cavs</a:t>
            </a:r>
            <a:r>
              <a:rPr lang="zh-CN" sz="2100" spc="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表现的比</a:t>
            </a:r>
            <a:r>
              <a:rPr sz="2100" spc="-2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TensorFlow-Fold </a:t>
            </a:r>
            <a:r>
              <a:rPr lang="zh-CN" sz="2100" spc="3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和</a:t>
            </a:r>
            <a:r>
              <a:rPr sz="210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DyNet</a:t>
            </a:r>
            <a:r>
              <a:rPr lang="zh-CN" sz="210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好的很多</a:t>
            </a:r>
            <a:endParaRPr lang="zh-CN" sz="2100" spc="-5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670052"/>
            <a:ext cx="6761480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00" dirty="0"/>
              <a:t>Cavs Enables </a:t>
            </a:r>
            <a:r>
              <a:rPr sz="3300" spc="-5" dirty="0"/>
              <a:t>Batched</a:t>
            </a:r>
            <a:r>
              <a:rPr sz="3300" spc="-40" dirty="0"/>
              <a:t> </a:t>
            </a:r>
            <a:r>
              <a:rPr sz="3300" spc="-5" dirty="0"/>
              <a:t>Computation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707390" y="1711248"/>
            <a:ext cx="7629525" cy="245872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650"/>
              </a:spcBef>
              <a:buChar char="•"/>
              <a:tabLst>
                <a:tab pos="184150" algn="l"/>
              </a:tabLst>
            </a:pPr>
            <a:r>
              <a:rPr lang="zh-CN"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回顾</a:t>
            </a:r>
            <a:r>
              <a:rPr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动态声明问题</a:t>
            </a:r>
            <a:r>
              <a:rPr sz="2100" spc="-3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100" spc="-1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#2</a:t>
            </a:r>
            <a:endParaRPr sz="2100">
              <a:latin typeface="Arial" panose="020B0604020202020204"/>
              <a:cs typeface="Arial" panose="020B0604020202020204"/>
            </a:endParaRPr>
          </a:p>
          <a:p>
            <a:pPr marL="184150" indent="-171450">
              <a:lnSpc>
                <a:spcPct val="100000"/>
              </a:lnSpc>
              <a:spcBef>
                <a:spcPts val="550"/>
              </a:spcBef>
              <a:buChar char="•"/>
              <a:tabLst>
                <a:tab pos="184150" algn="l"/>
              </a:tabLst>
            </a:pPr>
            <a:r>
              <a:rPr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动态图的批量计算比较困难</a:t>
            </a:r>
            <a:endParaRPr sz="2100">
              <a:latin typeface="Arial" panose="020B0604020202020204"/>
              <a:cs typeface="Arial" panose="020B0604020202020204"/>
            </a:endParaRPr>
          </a:p>
          <a:p>
            <a:pPr marL="527050" lvl="1" indent="-171450">
              <a:lnSpc>
                <a:spcPct val="100000"/>
              </a:lnSpc>
              <a:spcBef>
                <a:spcPts val="205"/>
              </a:spcBef>
              <a:buChar char="•"/>
              <a:tabLst>
                <a:tab pos="527050" algn="l"/>
              </a:tabLst>
            </a:pPr>
            <a:r>
              <a:rPr sz="18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很难找到批量</a:t>
            </a:r>
            <a:r>
              <a:rPr lang="zh-CN" sz="18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处理</a:t>
            </a:r>
            <a:r>
              <a:rPr lang="zh-CN" sz="18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的时机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869950" marR="494030" lvl="2" indent="-171450">
              <a:lnSpc>
                <a:spcPts val="1630"/>
              </a:lnSpc>
              <a:spcBef>
                <a:spcPts val="425"/>
              </a:spcBef>
              <a:buChar char="•"/>
              <a:tabLst>
                <a:tab pos="869950" algn="l"/>
              </a:tabLst>
            </a:pPr>
            <a:r>
              <a:rPr sz="15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只有具有完全相同大小的输入/输出的相同操作才能分批进行</a:t>
            </a:r>
            <a:endParaRPr sz="1500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  <a:p>
            <a:pPr marL="869950" marR="494030" lvl="2" indent="-171450">
              <a:lnSpc>
                <a:spcPts val="1630"/>
              </a:lnSpc>
              <a:spcBef>
                <a:spcPts val="425"/>
              </a:spcBef>
              <a:buChar char="•"/>
              <a:tabLst>
                <a:tab pos="869950" algn="l"/>
              </a:tabLst>
            </a:pPr>
            <a:r>
              <a:rPr sz="15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需要</a:t>
            </a:r>
            <a:r>
              <a:rPr lang="zh-CN" sz="15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手动分批</a:t>
            </a:r>
            <a:r>
              <a:rPr sz="15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或</a:t>
            </a:r>
            <a:r>
              <a:rPr lang="zh-CN" sz="15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复杂的</a:t>
            </a:r>
            <a:r>
              <a:rPr sz="15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图分析(NP-hard)</a:t>
            </a:r>
            <a:endParaRPr sz="1500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  <a:p>
            <a:pPr marL="527050" lvl="1" indent="-171450">
              <a:lnSpc>
                <a:spcPct val="100000"/>
              </a:lnSpc>
              <a:spcBef>
                <a:spcPts val="155"/>
              </a:spcBef>
              <a:buChar char="•"/>
              <a:tabLst>
                <a:tab pos="527050" algn="l"/>
              </a:tabLst>
            </a:pPr>
            <a:r>
              <a:rPr sz="18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对内存布局有严格的要求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869950" marR="5080" lvl="2" indent="-171450">
              <a:lnSpc>
                <a:spcPts val="1610"/>
              </a:lnSpc>
              <a:spcBef>
                <a:spcPts val="465"/>
              </a:spcBef>
              <a:buChar char="•"/>
              <a:tabLst>
                <a:tab pos="869950" algn="l"/>
              </a:tabLst>
            </a:pPr>
            <a:r>
              <a:rPr sz="15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为了使批处理计算更有效，它们的输入/输出需要在内存中合并</a:t>
            </a:r>
            <a:endParaRPr sz="1500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  <a:p>
            <a:pPr marL="869950" marR="5080" lvl="2" indent="-171450">
              <a:lnSpc>
                <a:spcPts val="1610"/>
              </a:lnSpc>
              <a:spcBef>
                <a:spcPts val="465"/>
              </a:spcBef>
              <a:buChar char="•"/>
              <a:tabLst>
                <a:tab pos="869950" algn="l"/>
              </a:tabLst>
            </a:pPr>
            <a:r>
              <a:rPr sz="15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如何有效地重新安排内存布局以保证连续性?</a:t>
            </a:r>
            <a:endParaRPr sz="1500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670052"/>
            <a:ext cx="6761480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00" dirty="0"/>
              <a:t>Cavs Enables </a:t>
            </a:r>
            <a:r>
              <a:rPr sz="3300" spc="-5" dirty="0"/>
              <a:t>Batched</a:t>
            </a:r>
            <a:r>
              <a:rPr sz="3300" spc="-40" dirty="0"/>
              <a:t> </a:t>
            </a:r>
            <a:r>
              <a:rPr sz="3300" spc="-5" dirty="0"/>
              <a:t>Computation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707390" y="1749482"/>
            <a:ext cx="7644765" cy="266509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345"/>
              </a:spcBef>
              <a:buChar char="•"/>
              <a:tabLst>
                <a:tab pos="184150" algn="l"/>
              </a:tabLst>
            </a:pPr>
            <a:r>
              <a:rPr lang="zh-CN"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在</a:t>
            </a:r>
            <a:r>
              <a:rPr lang="en-US" altLang="zh-CN"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Cavs</a:t>
            </a:r>
            <a:r>
              <a:rPr lang="zh-CN" altLang="en-US"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中</a:t>
            </a:r>
            <a:r>
              <a:rPr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批量计算是自然和自动的</a:t>
            </a:r>
            <a:endParaRPr sz="2100">
              <a:latin typeface="Arial" panose="020B0604020202020204"/>
              <a:cs typeface="Arial" panose="020B0604020202020204"/>
            </a:endParaRPr>
          </a:p>
          <a:p>
            <a:pPr marL="527050" marR="289560" lvl="1" indent="-171450">
              <a:lnSpc>
                <a:spcPts val="1920"/>
              </a:lnSpc>
              <a:spcBef>
                <a:spcPts val="470"/>
              </a:spcBef>
              <a:buChar char="•"/>
              <a:tabLst>
                <a:tab pos="527050" algn="l"/>
              </a:tabLst>
            </a:pPr>
            <a:r>
              <a:rPr sz="180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Cavs </a:t>
            </a:r>
            <a:r>
              <a:rPr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将反向传播转换为在一批输入图上求F值</a:t>
            </a:r>
            <a:endParaRPr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  <a:p>
            <a:pPr marL="184150" indent="-171450">
              <a:lnSpc>
                <a:spcPct val="100000"/>
              </a:lnSpc>
              <a:spcBef>
                <a:spcPts val="515"/>
              </a:spcBef>
              <a:buChar char="•"/>
              <a:tabLst>
                <a:tab pos="184150" algn="l"/>
              </a:tabLst>
            </a:pPr>
            <a:r>
              <a:rPr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然后，通过一个简单的策略就可以实现批量计算</a:t>
            </a:r>
            <a:endParaRPr sz="2100">
              <a:latin typeface="Arial" panose="020B0604020202020204"/>
              <a:cs typeface="Arial" panose="020B0604020202020204"/>
            </a:endParaRPr>
          </a:p>
          <a:p>
            <a:pPr marL="527050" lvl="1" indent="-171450">
              <a:lnSpc>
                <a:spcPct val="100000"/>
              </a:lnSpc>
              <a:spcBef>
                <a:spcPts val="205"/>
              </a:spcBef>
              <a:buChar char="•"/>
              <a:tabLst>
                <a:tab pos="527050" algn="l"/>
              </a:tabLst>
            </a:pPr>
            <a:r>
              <a:rPr sz="18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求出一组我们准备计算F的顶点</a:t>
            </a:r>
            <a:endParaRPr sz="1800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  <a:p>
            <a:pPr marL="527050" lvl="1" indent="-171450">
              <a:lnSpc>
                <a:spcPct val="100000"/>
              </a:lnSpc>
              <a:spcBef>
                <a:spcPts val="205"/>
              </a:spcBef>
              <a:buChar char="•"/>
              <a:tabLst>
                <a:tab pos="527050" algn="l"/>
              </a:tabLst>
            </a:pPr>
            <a:r>
              <a:rPr sz="18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批量计算F在这组顶点上的值</a:t>
            </a:r>
            <a:endParaRPr sz="1800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  <a:p>
            <a:pPr marL="527050" lvl="1" indent="-171450">
              <a:lnSpc>
                <a:spcPct val="100000"/>
              </a:lnSpc>
              <a:spcBef>
                <a:spcPts val="205"/>
              </a:spcBef>
              <a:buChar char="•"/>
              <a:tabLst>
                <a:tab pos="527050" algn="l"/>
              </a:tabLst>
            </a:pPr>
            <a:r>
              <a:rPr sz="18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将F的输出传递给它们的父顶点</a:t>
            </a:r>
            <a:endParaRPr sz="1800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  <a:p>
            <a:pPr marL="184150" indent="-171450">
              <a:lnSpc>
                <a:spcPct val="100000"/>
              </a:lnSpc>
              <a:spcBef>
                <a:spcPts val="515"/>
              </a:spcBef>
              <a:buChar char="•"/>
              <a:tabLst>
                <a:tab pos="184150" algn="l"/>
              </a:tabLst>
            </a:pPr>
            <a:r>
              <a:rPr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见下图</a:t>
            </a:r>
            <a:endParaRPr sz="2100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  <a:p>
            <a:pPr marL="527050" lvl="1" indent="-171450">
              <a:lnSpc>
                <a:spcPct val="100000"/>
              </a:lnSpc>
              <a:spcBef>
                <a:spcPts val="205"/>
              </a:spcBef>
              <a:buChar char="•"/>
              <a:tabLst>
                <a:tab pos="527050" algn="l"/>
              </a:tabLst>
            </a:pPr>
            <a:r>
              <a:rPr sz="18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对颜色相同的顶点进行批量求值。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10839" y="4861559"/>
            <a:ext cx="3017520" cy="144170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513349" y="5047640"/>
            <a:ext cx="712470" cy="428625"/>
          </a:xfrm>
          <a:custGeom>
            <a:avLst/>
            <a:gdLst/>
            <a:ahLst/>
            <a:cxnLst/>
            <a:rect l="l" t="t" r="r" b="b"/>
            <a:pathLst>
              <a:path w="712470" h="428625">
                <a:moveTo>
                  <a:pt x="0" y="0"/>
                </a:moveTo>
                <a:lnTo>
                  <a:pt x="711889" y="0"/>
                </a:lnTo>
                <a:lnTo>
                  <a:pt x="711889" y="428625"/>
                </a:lnTo>
                <a:lnTo>
                  <a:pt x="0" y="42862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533212" y="4740351"/>
            <a:ext cx="902969" cy="735965"/>
          </a:xfrm>
          <a:custGeom>
            <a:avLst/>
            <a:gdLst/>
            <a:ahLst/>
            <a:cxnLst/>
            <a:rect l="l" t="t" r="r" b="b"/>
            <a:pathLst>
              <a:path w="902970" h="735964">
                <a:moveTo>
                  <a:pt x="0" y="0"/>
                </a:moveTo>
                <a:lnTo>
                  <a:pt x="902915" y="0"/>
                </a:lnTo>
                <a:lnTo>
                  <a:pt x="902915" y="735914"/>
                </a:lnTo>
                <a:lnTo>
                  <a:pt x="0" y="73591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189541" y="6395124"/>
            <a:ext cx="514350" cy="216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5"/>
              </a:lnSpc>
            </a:pPr>
            <a:r>
              <a:rPr sz="1350" spc="-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Tree</a:t>
            </a:r>
            <a:r>
              <a:rPr sz="1350" spc="-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5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3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18811" y="6401220"/>
            <a:ext cx="514350" cy="216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5"/>
              </a:lnSpc>
            </a:pPr>
            <a:r>
              <a:rPr sz="1350" spc="-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Tree</a:t>
            </a:r>
            <a:r>
              <a:rPr sz="1350" spc="-6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5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35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 marR="5080">
              <a:lnSpc>
                <a:spcPts val="3240"/>
              </a:lnSpc>
              <a:spcBef>
                <a:spcPts val="505"/>
              </a:spcBef>
            </a:pPr>
            <a:r>
              <a:rPr spc="-5" dirty="0"/>
              <a:t>Dynamic </a:t>
            </a:r>
            <a:r>
              <a:rPr spc="-10" dirty="0"/>
              <a:t>Batching: </a:t>
            </a:r>
            <a:r>
              <a:rPr spc="-5" dirty="0"/>
              <a:t>Memory </a:t>
            </a:r>
            <a:r>
              <a:rPr spc="-10" dirty="0"/>
              <a:t>Management  Challenge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707390" y="1779523"/>
            <a:ext cx="7593965" cy="240792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84150" marR="5080" indent="-171450">
              <a:lnSpc>
                <a:spcPct val="90000"/>
              </a:lnSpc>
              <a:spcBef>
                <a:spcPts val="360"/>
              </a:spcBef>
              <a:buChar char="•"/>
              <a:tabLst>
                <a:tab pos="184150" algn="l"/>
              </a:tabLst>
            </a:pPr>
            <a:r>
              <a:rPr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在cpu/cpu上批处理计算内核需要对一个批处理的计算内核的输入，在内存中连续地定位</a:t>
            </a:r>
            <a:endParaRPr sz="2100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  <a:p>
            <a:pPr marL="527050" lvl="1" indent="-171450">
              <a:lnSpc>
                <a:spcPct val="100000"/>
              </a:lnSpc>
              <a:spcBef>
                <a:spcPts val="205"/>
              </a:spcBef>
              <a:buChar char="•"/>
              <a:tabLst>
                <a:tab pos="527050" algn="l"/>
              </a:tabLst>
            </a:pPr>
            <a:r>
              <a:rPr sz="18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例如gemm内核</a:t>
            </a:r>
            <a:endParaRPr sz="1800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  <a:p>
            <a:pPr marL="527050" lvl="1" indent="-171450">
              <a:lnSpc>
                <a:spcPct val="100000"/>
              </a:lnSpc>
              <a:spcBef>
                <a:spcPts val="205"/>
              </a:spcBef>
              <a:buChar char="•"/>
              <a:tabLst>
                <a:tab pos="527050" algn="l"/>
              </a:tabLst>
            </a:pPr>
            <a:r>
              <a:rPr sz="18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在动态声明中，由于输入结构的动态变化，通常不会出现这种情况。</a:t>
            </a:r>
            <a:endParaRPr sz="1800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  <a:p>
            <a:pPr marL="527050" lvl="1" indent="-171450">
              <a:lnSpc>
                <a:spcPct val="100000"/>
              </a:lnSpc>
              <a:spcBef>
                <a:spcPts val="205"/>
              </a:spcBef>
              <a:buChar char="•"/>
              <a:tabLst>
                <a:tab pos="527050" algn="l"/>
              </a:tabLst>
            </a:pPr>
            <a:r>
              <a:rPr sz="18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为了实现内存的连续性，必须频繁地重新安排每个批处理操作的输入的内存布局(memcpy)</a:t>
            </a:r>
            <a:r>
              <a:rPr sz="1800" spc="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84150" marR="34925" indent="-171450">
              <a:lnSpc>
                <a:spcPct val="90000"/>
              </a:lnSpc>
              <a:spcBef>
                <a:spcPts val="755"/>
              </a:spcBef>
              <a:buChar char="•"/>
              <a:tabLst>
                <a:tab pos="184150" algn="l"/>
              </a:tabLst>
            </a:pPr>
            <a:r>
              <a:rPr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Cavs提出了一种新的数据结构，动态张量，以确保记忆的连续性，同时最小化记忆的移动开销</a:t>
            </a:r>
            <a:endParaRPr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41318" y="5051171"/>
            <a:ext cx="2609088" cy="117652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 marR="5080">
              <a:lnSpc>
                <a:spcPts val="3240"/>
              </a:lnSpc>
              <a:spcBef>
                <a:spcPts val="505"/>
              </a:spcBef>
            </a:pPr>
            <a:r>
              <a:rPr spc="-5" dirty="0"/>
              <a:t>Cavs: </a:t>
            </a:r>
            <a:r>
              <a:rPr spc="-10" dirty="0"/>
              <a:t>Advanced </a:t>
            </a:r>
            <a:r>
              <a:rPr spc="-5" dirty="0"/>
              <a:t>Memory </a:t>
            </a:r>
            <a:r>
              <a:rPr spc="-10" dirty="0"/>
              <a:t>Management</a:t>
            </a:r>
            <a:r>
              <a:rPr spc="-160" dirty="0"/>
              <a:t> </a:t>
            </a:r>
            <a:r>
              <a:rPr dirty="0"/>
              <a:t>–  </a:t>
            </a:r>
            <a:r>
              <a:rPr spc="-5" dirty="0"/>
              <a:t>Dynamic</a:t>
            </a:r>
            <a:r>
              <a:rPr spc="-55" dirty="0"/>
              <a:t> </a:t>
            </a:r>
            <a:r>
              <a:rPr spc="-60" dirty="0"/>
              <a:t>Tensor</a:t>
            </a:r>
            <a:endParaRPr spc="-60" dirty="0"/>
          </a:p>
        </p:txBody>
      </p:sp>
      <p:sp>
        <p:nvSpPr>
          <p:cNvPr id="3" name="object 3"/>
          <p:cNvSpPr txBox="1"/>
          <p:nvPr/>
        </p:nvSpPr>
        <p:spPr>
          <a:xfrm>
            <a:off x="707390" y="1779523"/>
            <a:ext cx="7437755" cy="62611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84150" marR="5080" indent="-171450">
              <a:lnSpc>
                <a:spcPct val="90000"/>
              </a:lnSpc>
              <a:spcBef>
                <a:spcPts val="360"/>
              </a:spcBef>
              <a:buChar char="•"/>
              <a:tabLst>
                <a:tab pos="184150" algn="l"/>
              </a:tabLst>
            </a:pPr>
            <a:r>
              <a:rPr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利用动态张量，Cavs设计了一种内存管理机制，保证了批量操作的输入内容在内存上的结合</a:t>
            </a:r>
            <a:endParaRPr sz="2100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19327" y="3258311"/>
            <a:ext cx="7705344" cy="221284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390" y="1779523"/>
            <a:ext cx="7701280" cy="159004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84150" marR="639445" indent="-171450">
              <a:lnSpc>
                <a:spcPct val="90000"/>
              </a:lnSpc>
              <a:spcBef>
                <a:spcPts val="360"/>
              </a:spcBef>
              <a:buChar char="•"/>
              <a:tabLst>
                <a:tab pos="184150" algn="l"/>
              </a:tabLst>
            </a:pPr>
            <a:r>
              <a:rPr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神经网络中的一层由一些精细的计算操作组成，这些操作可以表示为数据流图的正向传递</a:t>
            </a:r>
            <a:endParaRPr sz="2100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  <a:p>
            <a:pPr marL="184150" marR="639445" indent="-171450">
              <a:lnSpc>
                <a:spcPct val="90000"/>
              </a:lnSpc>
              <a:spcBef>
                <a:spcPts val="360"/>
              </a:spcBef>
              <a:buChar char="•"/>
              <a:tabLst>
                <a:tab pos="184150" algn="l"/>
              </a:tabLst>
            </a:pPr>
            <a:r>
              <a:rPr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训练层参数需要得到其参数的梯度——通过层的向后数据流图表示</a:t>
            </a:r>
            <a:r>
              <a:rPr lang="zh-CN"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的反向传播</a:t>
            </a:r>
            <a:endParaRPr sz="2100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  <a:p>
            <a:pPr marL="184150" marR="639445" indent="-171450">
              <a:lnSpc>
                <a:spcPct val="90000"/>
              </a:lnSpc>
              <a:spcBef>
                <a:spcPts val="360"/>
              </a:spcBef>
              <a:buChar char="•"/>
              <a:tabLst>
                <a:tab pos="184150" algn="l"/>
              </a:tabLst>
            </a:pPr>
            <a:r>
              <a:rPr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给出前向数据流图，后向图可以通过自微分的方法自动得到</a:t>
            </a:r>
            <a:endParaRPr sz="2100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390" y="670052"/>
            <a:ext cx="5364480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00" spc="5" dirty="0"/>
              <a:t>A </a:t>
            </a:r>
            <a:r>
              <a:rPr sz="3300" dirty="0"/>
              <a:t>Computational Layer in</a:t>
            </a:r>
            <a:r>
              <a:rPr sz="3300" spc="-305" dirty="0"/>
              <a:t> </a:t>
            </a:r>
            <a:r>
              <a:rPr sz="3300" spc="5" dirty="0"/>
              <a:t>DL</a:t>
            </a:r>
            <a:endParaRPr sz="3300"/>
          </a:p>
        </p:txBody>
      </p:sp>
      <p:sp>
        <p:nvSpPr>
          <p:cNvPr id="4" name="object 4"/>
          <p:cNvSpPr/>
          <p:nvPr/>
        </p:nvSpPr>
        <p:spPr>
          <a:xfrm>
            <a:off x="1857628" y="4478872"/>
            <a:ext cx="219075" cy="510540"/>
          </a:xfrm>
          <a:custGeom>
            <a:avLst/>
            <a:gdLst/>
            <a:ahLst/>
            <a:cxnLst/>
            <a:rect l="l" t="t" r="r" b="b"/>
            <a:pathLst>
              <a:path w="219075" h="510539">
                <a:moveTo>
                  <a:pt x="0" y="510208"/>
                </a:moveTo>
                <a:lnTo>
                  <a:pt x="218660" y="510208"/>
                </a:lnTo>
                <a:lnTo>
                  <a:pt x="218660" y="0"/>
                </a:lnTo>
                <a:lnTo>
                  <a:pt x="0" y="0"/>
                </a:lnTo>
                <a:lnTo>
                  <a:pt x="0" y="510208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857628" y="4478870"/>
            <a:ext cx="219075" cy="510540"/>
          </a:xfrm>
          <a:custGeom>
            <a:avLst/>
            <a:gdLst/>
            <a:ahLst/>
            <a:cxnLst/>
            <a:rect l="l" t="t" r="r" b="b"/>
            <a:pathLst>
              <a:path w="219075" h="510539">
                <a:moveTo>
                  <a:pt x="0" y="0"/>
                </a:moveTo>
                <a:lnTo>
                  <a:pt x="218661" y="0"/>
                </a:lnTo>
                <a:lnTo>
                  <a:pt x="218661" y="510208"/>
                </a:lnTo>
                <a:lnTo>
                  <a:pt x="0" y="51020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A7A7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455633" y="4611916"/>
            <a:ext cx="365760" cy="215265"/>
          </a:xfrm>
          <a:custGeom>
            <a:avLst/>
            <a:gdLst/>
            <a:ahLst/>
            <a:cxnLst/>
            <a:rect l="l" t="t" r="r" b="b"/>
            <a:pathLst>
              <a:path w="365760" h="215264">
                <a:moveTo>
                  <a:pt x="258178" y="0"/>
                </a:moveTo>
                <a:lnTo>
                  <a:pt x="258178" y="53784"/>
                </a:lnTo>
                <a:lnTo>
                  <a:pt x="0" y="53784"/>
                </a:lnTo>
                <a:lnTo>
                  <a:pt x="0" y="161366"/>
                </a:lnTo>
                <a:lnTo>
                  <a:pt x="258178" y="161366"/>
                </a:lnTo>
                <a:lnTo>
                  <a:pt x="258178" y="215150"/>
                </a:lnTo>
                <a:lnTo>
                  <a:pt x="365760" y="107568"/>
                </a:lnTo>
                <a:lnTo>
                  <a:pt x="258178" y="0"/>
                </a:lnTo>
                <a:close/>
              </a:path>
            </a:pathLst>
          </a:custGeom>
          <a:solidFill>
            <a:srgbClr val="62DA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455633" y="4611916"/>
            <a:ext cx="365760" cy="215265"/>
          </a:xfrm>
          <a:custGeom>
            <a:avLst/>
            <a:gdLst/>
            <a:ahLst/>
            <a:cxnLst/>
            <a:rect l="l" t="t" r="r" b="b"/>
            <a:pathLst>
              <a:path w="365760" h="215264">
                <a:moveTo>
                  <a:pt x="0" y="53788"/>
                </a:moveTo>
                <a:lnTo>
                  <a:pt x="258184" y="53788"/>
                </a:lnTo>
                <a:lnTo>
                  <a:pt x="258184" y="0"/>
                </a:lnTo>
                <a:lnTo>
                  <a:pt x="365760" y="107577"/>
                </a:lnTo>
                <a:lnTo>
                  <a:pt x="258184" y="215153"/>
                </a:lnTo>
                <a:lnTo>
                  <a:pt x="258184" y="161365"/>
                </a:lnTo>
                <a:lnTo>
                  <a:pt x="0" y="161365"/>
                </a:lnTo>
                <a:lnTo>
                  <a:pt x="0" y="53788"/>
                </a:lnTo>
                <a:close/>
              </a:path>
            </a:pathLst>
          </a:custGeom>
          <a:ln w="12700">
            <a:solidFill>
              <a:srgbClr val="46A0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577276" y="4695875"/>
            <a:ext cx="205740" cy="7619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641881" y="5075046"/>
            <a:ext cx="662940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spc="-1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5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or</a:t>
            </a:r>
            <a:r>
              <a:rPr sz="150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w</a:t>
            </a:r>
            <a:r>
              <a:rPr sz="15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ar</a:t>
            </a:r>
            <a:r>
              <a:rPr sz="1500" spc="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d</a:t>
            </a:r>
            <a:endParaRPr sz="1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19897" y="4465446"/>
            <a:ext cx="116839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40" dirty="0">
                <a:solidFill>
                  <a:srgbClr val="323232"/>
                </a:solidFill>
                <a:latin typeface="Noto Sans Mono CJK JP Regular"/>
                <a:cs typeface="Noto Sans Mono CJK JP Regular"/>
              </a:rPr>
              <a:t>!</a:t>
            </a:r>
            <a:endParaRPr sz="1350">
              <a:latin typeface="Noto Sans Mono CJK JP Regular"/>
              <a:cs typeface="Noto Sans Mono CJK JP Regula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54491" y="4692916"/>
            <a:ext cx="205739" cy="7619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204084" y="4474590"/>
            <a:ext cx="10795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-30" dirty="0">
                <a:solidFill>
                  <a:srgbClr val="323232"/>
                </a:solidFill>
                <a:latin typeface="Noto Sans Mono CJK JP Regular"/>
                <a:cs typeface="Noto Sans Mono CJK JP Regular"/>
              </a:rPr>
              <a:t>"</a:t>
            </a:r>
            <a:endParaRPr sz="1350">
              <a:latin typeface="Noto Sans Mono CJK JP Regular"/>
              <a:cs typeface="Noto Sans Mono CJK JP Regular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869760" y="4475900"/>
            <a:ext cx="219075" cy="510540"/>
          </a:xfrm>
          <a:custGeom>
            <a:avLst/>
            <a:gdLst/>
            <a:ahLst/>
            <a:cxnLst/>
            <a:rect l="l" t="t" r="r" b="b"/>
            <a:pathLst>
              <a:path w="219075" h="510539">
                <a:moveTo>
                  <a:pt x="0" y="510208"/>
                </a:moveTo>
                <a:lnTo>
                  <a:pt x="218660" y="510208"/>
                </a:lnTo>
                <a:lnTo>
                  <a:pt x="218660" y="0"/>
                </a:lnTo>
                <a:lnTo>
                  <a:pt x="0" y="0"/>
                </a:lnTo>
                <a:lnTo>
                  <a:pt x="0" y="510208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869760" y="4475911"/>
            <a:ext cx="219075" cy="510540"/>
          </a:xfrm>
          <a:custGeom>
            <a:avLst/>
            <a:gdLst/>
            <a:ahLst/>
            <a:cxnLst/>
            <a:rect l="l" t="t" r="r" b="b"/>
            <a:pathLst>
              <a:path w="219075" h="510539">
                <a:moveTo>
                  <a:pt x="0" y="0"/>
                </a:moveTo>
                <a:lnTo>
                  <a:pt x="218661" y="0"/>
                </a:lnTo>
                <a:lnTo>
                  <a:pt x="218661" y="510208"/>
                </a:lnTo>
                <a:lnTo>
                  <a:pt x="0" y="51020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A7A7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905500" y="4611916"/>
            <a:ext cx="365760" cy="215265"/>
          </a:xfrm>
          <a:custGeom>
            <a:avLst/>
            <a:gdLst/>
            <a:ahLst/>
            <a:cxnLst/>
            <a:rect l="l" t="t" r="r" b="b"/>
            <a:pathLst>
              <a:path w="365760" h="215264">
                <a:moveTo>
                  <a:pt x="107581" y="0"/>
                </a:moveTo>
                <a:lnTo>
                  <a:pt x="0" y="107568"/>
                </a:lnTo>
                <a:lnTo>
                  <a:pt x="107581" y="215150"/>
                </a:lnTo>
                <a:lnTo>
                  <a:pt x="107581" y="161366"/>
                </a:lnTo>
                <a:lnTo>
                  <a:pt x="365759" y="161366"/>
                </a:lnTo>
                <a:lnTo>
                  <a:pt x="365759" y="53784"/>
                </a:lnTo>
                <a:lnTo>
                  <a:pt x="107581" y="53784"/>
                </a:lnTo>
                <a:lnTo>
                  <a:pt x="107581" y="0"/>
                </a:lnTo>
                <a:close/>
              </a:path>
            </a:pathLst>
          </a:custGeom>
          <a:solidFill>
            <a:srgbClr val="62DA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905499" y="4611913"/>
            <a:ext cx="365760" cy="215265"/>
          </a:xfrm>
          <a:custGeom>
            <a:avLst/>
            <a:gdLst/>
            <a:ahLst/>
            <a:cxnLst/>
            <a:rect l="l" t="t" r="r" b="b"/>
            <a:pathLst>
              <a:path w="365760" h="215264">
                <a:moveTo>
                  <a:pt x="365760" y="161364"/>
                </a:moveTo>
                <a:lnTo>
                  <a:pt x="107576" y="161364"/>
                </a:lnTo>
                <a:lnTo>
                  <a:pt x="107576" y="215153"/>
                </a:lnTo>
                <a:lnTo>
                  <a:pt x="0" y="107576"/>
                </a:lnTo>
                <a:lnTo>
                  <a:pt x="107576" y="0"/>
                </a:lnTo>
                <a:lnTo>
                  <a:pt x="107576" y="53788"/>
                </a:lnTo>
                <a:lnTo>
                  <a:pt x="365760" y="53788"/>
                </a:lnTo>
                <a:lnTo>
                  <a:pt x="365760" y="161364"/>
                </a:lnTo>
                <a:close/>
              </a:path>
            </a:pathLst>
          </a:custGeom>
          <a:ln w="12700">
            <a:solidFill>
              <a:srgbClr val="46A0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589407" y="4692903"/>
            <a:ext cx="205727" cy="7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594183" y="5075046"/>
            <a:ext cx="843280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ba</a:t>
            </a:r>
            <a:r>
              <a:rPr sz="150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ck</a:t>
            </a:r>
            <a:r>
              <a:rPr sz="15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ward</a:t>
            </a:r>
            <a:endParaRPr sz="1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581990" y="4462399"/>
            <a:ext cx="217804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75" dirty="0">
                <a:solidFill>
                  <a:srgbClr val="323232"/>
                </a:solidFill>
                <a:latin typeface="Noto Sans Mono CJK JP Regular"/>
                <a:cs typeface="Noto Sans Mono CJK JP Regular"/>
              </a:rPr>
              <a:t>#!</a:t>
            </a:r>
            <a:endParaRPr sz="1350">
              <a:latin typeface="Noto Sans Mono CJK JP Regular"/>
              <a:cs typeface="Noto Sans Mono CJK JP Regular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166622" y="4689944"/>
            <a:ext cx="205740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7166241" y="4471543"/>
            <a:ext cx="20955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40" dirty="0">
                <a:solidFill>
                  <a:srgbClr val="323232"/>
                </a:solidFill>
                <a:latin typeface="Noto Sans Mono CJK JP Regular"/>
                <a:cs typeface="Noto Sans Mono CJK JP Regular"/>
              </a:rPr>
              <a:t>#"</a:t>
            </a:r>
            <a:endParaRPr sz="1350">
              <a:latin typeface="Noto Sans Mono CJK JP Regular"/>
              <a:cs typeface="Noto Sans Mono CJK JP Regular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338702" y="4106290"/>
            <a:ext cx="2206752" cy="16611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697484"/>
            <a:ext cx="76612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Cavs: Improvement on Memory</a:t>
            </a:r>
            <a:r>
              <a:rPr spc="-25" dirty="0"/>
              <a:t> </a:t>
            </a:r>
            <a:r>
              <a:rPr spc="-10" dirty="0"/>
              <a:t>Management</a:t>
            </a:r>
            <a:endParaRPr spc="-10" dirty="0"/>
          </a:p>
        </p:txBody>
      </p:sp>
      <p:sp>
        <p:nvSpPr>
          <p:cNvPr id="5" name="object 5"/>
          <p:cNvSpPr/>
          <p:nvPr/>
        </p:nvSpPr>
        <p:spPr>
          <a:xfrm>
            <a:off x="1676042" y="2877866"/>
            <a:ext cx="5792214" cy="209878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07390" y="1779523"/>
            <a:ext cx="7544434" cy="62611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84150" marR="5080" indent="-171450" algn="just">
              <a:lnSpc>
                <a:spcPct val="90000"/>
              </a:lnSpc>
              <a:spcBef>
                <a:spcPts val="360"/>
              </a:spcBef>
              <a:buChar char="•"/>
              <a:tabLst>
                <a:tab pos="184150" algn="l"/>
              </a:tabLst>
            </a:pPr>
            <a:r>
              <a:rPr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与DyNet(一种用于动态NNs的最先进的框架)相比，在更大的批处理规模下，改进显著(2x - 3x)</a:t>
            </a:r>
            <a:endParaRPr sz="2100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670052"/>
            <a:ext cx="6735445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00" dirty="0"/>
              <a:t>Cavs is Open to Graph</a:t>
            </a:r>
            <a:r>
              <a:rPr sz="3300" spc="-130" dirty="0"/>
              <a:t> </a:t>
            </a:r>
            <a:r>
              <a:rPr sz="3300" dirty="0"/>
              <a:t>Optimization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438785" y="1725548"/>
            <a:ext cx="7687945" cy="123571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84150" marR="5080" indent="-171450">
              <a:lnSpc>
                <a:spcPts val="2260"/>
              </a:lnSpc>
              <a:spcBef>
                <a:spcPts val="405"/>
              </a:spcBef>
              <a:buChar char="•"/>
              <a:tabLst>
                <a:tab pos="184150" algn="l"/>
              </a:tabLst>
            </a:pPr>
            <a:r>
              <a:rPr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在Cavs中加入图形级优化与在静态声明中一样</a:t>
            </a:r>
            <a:endParaRPr sz="2100">
              <a:latin typeface="Arial" panose="020B0604020202020204"/>
              <a:cs typeface="Arial" panose="020B0604020202020204"/>
            </a:endParaRPr>
          </a:p>
          <a:p>
            <a:pPr marL="527050" lvl="1" indent="-171450">
              <a:lnSpc>
                <a:spcPct val="100000"/>
              </a:lnSpc>
              <a:spcBef>
                <a:spcPts val="165"/>
              </a:spcBef>
              <a:buChar char="•"/>
              <a:tabLst>
                <a:tab pos="527050" algn="l"/>
              </a:tabLst>
            </a:pPr>
            <a:r>
              <a:rPr sz="18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优化静态顶点函数F</a:t>
            </a:r>
            <a:endParaRPr sz="1800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  <a:p>
            <a:pPr marL="527050" lvl="1" indent="-171450">
              <a:lnSpc>
                <a:spcPct val="100000"/>
              </a:lnSpc>
              <a:spcBef>
                <a:spcPts val="165"/>
              </a:spcBef>
              <a:buChar char="•"/>
              <a:tabLst>
                <a:tab pos="527050" algn="l"/>
              </a:tabLst>
            </a:pPr>
            <a:r>
              <a:rPr sz="18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F将在输入结构的每个顶点处求值</a:t>
            </a:r>
            <a:endParaRPr sz="1800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  <a:p>
            <a:pPr marL="527050" lvl="1" indent="-171450">
              <a:lnSpc>
                <a:spcPct val="100000"/>
              </a:lnSpc>
              <a:spcBef>
                <a:spcPts val="165"/>
              </a:spcBef>
              <a:buChar char="•"/>
              <a:tabLst>
                <a:tab pos="527050" algn="l"/>
              </a:tabLst>
            </a:pPr>
            <a:r>
              <a:rPr sz="18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优化一次，在其他地方受益</a:t>
            </a:r>
            <a:endParaRPr sz="1800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51711" y="3946525"/>
            <a:ext cx="4370832" cy="149961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928791" y="3759162"/>
            <a:ext cx="972185" cy="709295"/>
          </a:xfrm>
          <a:custGeom>
            <a:avLst/>
            <a:gdLst/>
            <a:ahLst/>
            <a:cxnLst/>
            <a:rect l="l" t="t" r="r" b="b"/>
            <a:pathLst>
              <a:path w="972184" h="709295">
                <a:moveTo>
                  <a:pt x="59220" y="595744"/>
                </a:moveTo>
                <a:lnTo>
                  <a:pt x="0" y="708990"/>
                </a:lnTo>
                <a:lnTo>
                  <a:pt x="126123" y="688416"/>
                </a:lnTo>
                <a:lnTo>
                  <a:pt x="111875" y="668680"/>
                </a:lnTo>
                <a:lnTo>
                  <a:pt x="88379" y="668680"/>
                </a:lnTo>
                <a:lnTo>
                  <a:pt x="66078" y="637794"/>
                </a:lnTo>
                <a:lnTo>
                  <a:pt x="81525" y="626641"/>
                </a:lnTo>
                <a:lnTo>
                  <a:pt x="59220" y="595744"/>
                </a:lnTo>
                <a:close/>
              </a:path>
              <a:path w="972184" h="709295">
                <a:moveTo>
                  <a:pt x="81525" y="626641"/>
                </a:moveTo>
                <a:lnTo>
                  <a:pt x="66078" y="637794"/>
                </a:lnTo>
                <a:lnTo>
                  <a:pt x="88379" y="668680"/>
                </a:lnTo>
                <a:lnTo>
                  <a:pt x="103825" y="657529"/>
                </a:lnTo>
                <a:lnTo>
                  <a:pt x="81525" y="626641"/>
                </a:lnTo>
                <a:close/>
              </a:path>
              <a:path w="972184" h="709295">
                <a:moveTo>
                  <a:pt x="103825" y="657529"/>
                </a:moveTo>
                <a:lnTo>
                  <a:pt x="88379" y="668680"/>
                </a:lnTo>
                <a:lnTo>
                  <a:pt x="111875" y="668680"/>
                </a:lnTo>
                <a:lnTo>
                  <a:pt x="103825" y="657529"/>
                </a:lnTo>
                <a:close/>
              </a:path>
              <a:path w="972184" h="709295">
                <a:moveTo>
                  <a:pt x="949502" y="0"/>
                </a:moveTo>
                <a:lnTo>
                  <a:pt x="81525" y="626641"/>
                </a:lnTo>
                <a:lnTo>
                  <a:pt x="103825" y="657529"/>
                </a:lnTo>
                <a:lnTo>
                  <a:pt x="971804" y="30899"/>
                </a:lnTo>
                <a:lnTo>
                  <a:pt x="949502" y="0"/>
                </a:lnTo>
                <a:close/>
              </a:path>
            </a:pathLst>
          </a:custGeom>
          <a:solidFill>
            <a:srgbClr val="62DA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134250" y="3190747"/>
            <a:ext cx="1511300" cy="4267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35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图优化发生在这里:在循环之外</a:t>
            </a:r>
            <a:endParaRPr sz="1350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 marR="5080">
              <a:lnSpc>
                <a:spcPts val="3240"/>
              </a:lnSpc>
              <a:spcBef>
                <a:spcPts val="505"/>
              </a:spcBef>
            </a:pPr>
            <a:r>
              <a:rPr spc="-5" dirty="0"/>
              <a:t>Cavs Exposes Opportunities for Graph  Optimization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707390" y="1779523"/>
            <a:ext cx="6520815" cy="124333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84150" marR="5080" indent="-171450">
              <a:lnSpc>
                <a:spcPts val="2260"/>
              </a:lnSpc>
              <a:spcBef>
                <a:spcPts val="405"/>
              </a:spcBef>
              <a:buChar char="•"/>
              <a:tabLst>
                <a:tab pos="184150" algn="l"/>
              </a:tabLst>
            </a:pPr>
            <a:r>
              <a:rPr sz="210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Cavs 提出/采用三种图形级优化策略</a:t>
            </a:r>
            <a:endParaRPr sz="2100">
              <a:latin typeface="Arial" panose="020B0604020202020204"/>
              <a:cs typeface="Arial" panose="020B0604020202020204"/>
            </a:endParaRPr>
          </a:p>
          <a:p>
            <a:pPr marL="527050" lvl="1" indent="-171450">
              <a:lnSpc>
                <a:spcPct val="100000"/>
              </a:lnSpc>
              <a:spcBef>
                <a:spcPts val="165"/>
              </a:spcBef>
              <a:buChar char="•"/>
              <a:tabLst>
                <a:tab pos="527050" algn="l"/>
              </a:tabLst>
            </a:pPr>
            <a:r>
              <a:rPr lang="en-US" altLang="zh-CN" sz="1800">
                <a:latin typeface="Arial" panose="020B0604020202020204"/>
                <a:cs typeface="Arial" panose="020B0604020202020204"/>
              </a:rPr>
              <a:t>Lazy batching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527050" lvl="1" indent="-171450">
              <a:lnSpc>
                <a:spcPct val="100000"/>
              </a:lnSpc>
              <a:spcBef>
                <a:spcPts val="195"/>
              </a:spcBef>
              <a:buChar char="•"/>
              <a:tabLst>
                <a:tab pos="527050" algn="l"/>
              </a:tabLst>
            </a:pPr>
            <a:r>
              <a:rPr sz="180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流媒体</a:t>
            </a:r>
            <a:endParaRPr sz="1800" spc="-5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  <a:p>
            <a:pPr marL="527050" lvl="1" indent="-171450">
              <a:lnSpc>
                <a:spcPct val="100000"/>
              </a:lnSpc>
              <a:spcBef>
                <a:spcPts val="195"/>
              </a:spcBef>
              <a:buChar char="•"/>
              <a:tabLst>
                <a:tab pos="527050" algn="l"/>
              </a:tabLst>
            </a:pPr>
            <a:r>
              <a:rPr sz="180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自动核融合</a:t>
            </a:r>
            <a:endParaRPr sz="1800" spc="-5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81200" y="3538728"/>
            <a:ext cx="5184648" cy="197205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670052"/>
            <a:ext cx="7132320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00" dirty="0"/>
              <a:t>How </a:t>
            </a:r>
            <a:r>
              <a:rPr sz="3300" spc="-5" dirty="0"/>
              <a:t>Important </a:t>
            </a:r>
            <a:r>
              <a:rPr sz="3300" dirty="0"/>
              <a:t>is Graph</a:t>
            </a:r>
            <a:r>
              <a:rPr sz="3300" spc="-85" dirty="0"/>
              <a:t> </a:t>
            </a:r>
            <a:r>
              <a:rPr sz="3300" dirty="0"/>
              <a:t>Optimization?</a:t>
            </a:r>
            <a:endParaRPr sz="3300"/>
          </a:p>
        </p:txBody>
      </p:sp>
      <p:sp>
        <p:nvSpPr>
          <p:cNvPr id="3" name="object 3"/>
          <p:cNvSpPr/>
          <p:nvPr/>
        </p:nvSpPr>
        <p:spPr>
          <a:xfrm>
            <a:off x="2225039" y="3621023"/>
            <a:ext cx="4712208" cy="21732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07390" y="1779523"/>
            <a:ext cx="7616190" cy="132588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84150" marR="5080" indent="-171450">
              <a:lnSpc>
                <a:spcPts val="2260"/>
              </a:lnSpc>
              <a:spcBef>
                <a:spcPts val="405"/>
              </a:spcBef>
              <a:buChar char="•"/>
              <a:tabLst>
                <a:tab pos="184150" algn="l"/>
              </a:tabLst>
            </a:pPr>
            <a:r>
              <a:rPr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在具有静态声明的静态框架中，图优化通常根据图的大小产生2 - 4x的速度</a:t>
            </a:r>
            <a:endParaRPr sz="2100">
              <a:latin typeface="Arial" panose="020B0604020202020204"/>
              <a:cs typeface="Arial" panose="020B0604020202020204"/>
            </a:endParaRPr>
          </a:p>
          <a:p>
            <a:pPr marL="527050" lvl="1" indent="-171450">
              <a:lnSpc>
                <a:spcPct val="100000"/>
              </a:lnSpc>
              <a:spcBef>
                <a:spcPts val="165"/>
              </a:spcBef>
              <a:buChar char="•"/>
              <a:tabLst>
                <a:tab pos="527050" algn="l"/>
              </a:tabLst>
            </a:pPr>
            <a:r>
              <a:rPr sz="180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E.g. </a:t>
            </a:r>
            <a:r>
              <a:rPr sz="1800" spc="-2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TensorFlow </a:t>
            </a:r>
            <a:r>
              <a:rPr sz="1800" spc="-3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XLA, </a:t>
            </a:r>
            <a:r>
              <a:rPr sz="180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MxNet </a:t>
            </a:r>
            <a:r>
              <a:rPr sz="1800" spc="-5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TVM,</a:t>
            </a:r>
            <a:r>
              <a:rPr sz="1800" spc="3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etc.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84150" marR="964565" indent="-171450">
              <a:lnSpc>
                <a:spcPts val="2260"/>
              </a:lnSpc>
              <a:spcBef>
                <a:spcPts val="835"/>
              </a:spcBef>
              <a:buChar char="•"/>
              <a:tabLst>
                <a:tab pos="184150" algn="l"/>
              </a:tabLst>
            </a:pPr>
            <a:r>
              <a:rPr lang="zh-CN" sz="210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在</a:t>
            </a:r>
            <a:r>
              <a:rPr sz="210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Cavs</a:t>
            </a:r>
            <a:r>
              <a:rPr lang="zh-CN" sz="210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中</a:t>
            </a:r>
            <a:r>
              <a:rPr sz="210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我们观察到另一个使用图优化的1.5倍加速</a:t>
            </a:r>
            <a:endParaRPr sz="2100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670052"/>
            <a:ext cx="3871595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00" dirty="0"/>
              <a:t>Overall</a:t>
            </a:r>
            <a:r>
              <a:rPr sz="3300" spc="-90" dirty="0"/>
              <a:t> </a:t>
            </a:r>
            <a:r>
              <a:rPr sz="3300" dirty="0"/>
              <a:t>Performance</a:t>
            </a:r>
            <a:endParaRPr sz="3300"/>
          </a:p>
        </p:txBody>
      </p:sp>
      <p:sp>
        <p:nvSpPr>
          <p:cNvPr id="3" name="object 3"/>
          <p:cNvSpPr/>
          <p:nvPr/>
        </p:nvSpPr>
        <p:spPr>
          <a:xfrm>
            <a:off x="719327" y="3395471"/>
            <a:ext cx="7726680" cy="249326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07390" y="1779523"/>
            <a:ext cx="7590790" cy="62611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84150" marR="5080" indent="-171450">
              <a:lnSpc>
                <a:spcPct val="90000"/>
              </a:lnSpc>
              <a:spcBef>
                <a:spcPts val="360"/>
              </a:spcBef>
              <a:buChar char="•"/>
              <a:tabLst>
                <a:tab pos="184150" algn="l"/>
              </a:tabLst>
            </a:pPr>
            <a:r>
              <a:rPr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总的来说，</a:t>
            </a:r>
            <a:r>
              <a:rPr lang="en-US"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Cavs</a:t>
            </a:r>
            <a:r>
              <a:rPr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比最先进的系统如DyNet和TensorFlow-Fold在不同的动态网络上快1 - 2个数量级。</a:t>
            </a:r>
            <a:endParaRPr sz="2100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670052"/>
            <a:ext cx="6736080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00" dirty="0"/>
              <a:t>Cavs: </a:t>
            </a:r>
            <a:r>
              <a:rPr sz="3300" spc="-5" dirty="0"/>
              <a:t>Improvement </a:t>
            </a:r>
            <a:r>
              <a:rPr sz="3300" dirty="0"/>
              <a:t>on</a:t>
            </a:r>
            <a:r>
              <a:rPr sz="3300" spc="-20" dirty="0"/>
              <a:t> </a:t>
            </a:r>
            <a:r>
              <a:rPr sz="3300" spc="-5" dirty="0"/>
              <a:t>Computation</a:t>
            </a:r>
            <a:endParaRPr sz="3300"/>
          </a:p>
        </p:txBody>
      </p:sp>
      <p:sp>
        <p:nvSpPr>
          <p:cNvPr id="3" name="object 3"/>
          <p:cNvSpPr/>
          <p:nvPr/>
        </p:nvSpPr>
        <p:spPr>
          <a:xfrm>
            <a:off x="1521999" y="3708494"/>
            <a:ext cx="6200001" cy="180000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07390" y="1779523"/>
            <a:ext cx="7646034" cy="131445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84150" marR="5080" indent="-171450">
              <a:lnSpc>
                <a:spcPct val="90000"/>
              </a:lnSpc>
              <a:spcBef>
                <a:spcPts val="360"/>
              </a:spcBef>
              <a:buChar char="•"/>
              <a:tabLst>
                <a:tab pos="184150" algn="l"/>
              </a:tabLst>
            </a:pPr>
            <a:r>
              <a:rPr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当只比较计算时</a:t>
            </a:r>
            <a:r>
              <a:rPr sz="2100" spc="1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在Tree-FC和Tree-LSTM上，</a:t>
            </a:r>
            <a:r>
              <a:rPr lang="en-US"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Cavs</a:t>
            </a:r>
            <a:r>
              <a:rPr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在Fold/DyNet上最大</a:t>
            </a:r>
            <a:r>
              <a:rPr lang="zh-CN"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呈现了</a:t>
            </a:r>
            <a:r>
              <a:rPr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5.4x/9.7x和7.2x/2.4x</a:t>
            </a:r>
            <a:r>
              <a:rPr lang="zh-CN"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的效果</a:t>
            </a:r>
            <a:r>
              <a:rPr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。</a:t>
            </a:r>
            <a:endParaRPr sz="2100">
              <a:latin typeface="Arial" panose="020B0604020202020204"/>
              <a:cs typeface="Arial" panose="020B0604020202020204"/>
            </a:endParaRPr>
          </a:p>
          <a:p>
            <a:pPr marL="184150" marR="153670" indent="-171450">
              <a:lnSpc>
                <a:spcPts val="2260"/>
              </a:lnSpc>
              <a:spcBef>
                <a:spcPts val="845"/>
              </a:spcBef>
              <a:buChar char="•"/>
              <a:tabLst>
                <a:tab pos="184150" algn="l"/>
              </a:tabLst>
            </a:pPr>
            <a:r>
              <a:rPr lang="zh-CN" sz="210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设置</a:t>
            </a:r>
            <a:r>
              <a:rPr sz="210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: </a:t>
            </a:r>
            <a:r>
              <a:rPr sz="2100" spc="-4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Tree-FC </a:t>
            </a:r>
            <a:r>
              <a:rPr sz="210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network, </a:t>
            </a:r>
            <a:r>
              <a:rPr sz="2100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time/epoch </a:t>
            </a:r>
            <a:r>
              <a:rPr sz="210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(s) with </a:t>
            </a:r>
            <a:r>
              <a:rPr sz="2100" spc="1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varying number  </a:t>
            </a:r>
            <a:r>
              <a:rPr sz="210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of </a:t>
            </a:r>
            <a:r>
              <a:rPr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tree </a:t>
            </a:r>
            <a:r>
              <a:rPr sz="2100" spc="-1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leaves </a:t>
            </a:r>
            <a:r>
              <a:rPr sz="2100" spc="3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and</a:t>
            </a:r>
            <a:r>
              <a:rPr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100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batchsize</a:t>
            </a:r>
            <a:endParaRPr sz="21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670052"/>
            <a:ext cx="7596505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00" dirty="0"/>
              <a:t>Overview: </a:t>
            </a:r>
            <a:r>
              <a:rPr sz="3300" spc="-5" dirty="0"/>
              <a:t>Frameworks for </a:t>
            </a:r>
            <a:r>
              <a:rPr sz="3300" dirty="0"/>
              <a:t>Dynamic</a:t>
            </a:r>
            <a:r>
              <a:rPr sz="3300" spc="-80" dirty="0"/>
              <a:t> </a:t>
            </a:r>
            <a:r>
              <a:rPr sz="3300" dirty="0"/>
              <a:t>NNs</a:t>
            </a:r>
            <a:endParaRPr sz="3300"/>
          </a:p>
        </p:txBody>
      </p:sp>
      <p:sp>
        <p:nvSpPr>
          <p:cNvPr id="3" name="object 3"/>
          <p:cNvSpPr/>
          <p:nvPr/>
        </p:nvSpPr>
        <p:spPr>
          <a:xfrm>
            <a:off x="880872" y="2822448"/>
            <a:ext cx="7382256" cy="190195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08509" y="4513884"/>
            <a:ext cx="687070" cy="203200"/>
          </a:xfrm>
          <a:custGeom>
            <a:avLst/>
            <a:gdLst/>
            <a:ahLst/>
            <a:cxnLst/>
            <a:rect l="l" t="t" r="r" b="b"/>
            <a:pathLst>
              <a:path w="687070" h="203200">
                <a:moveTo>
                  <a:pt x="0" y="0"/>
                </a:moveTo>
                <a:lnTo>
                  <a:pt x="686471" y="0"/>
                </a:lnTo>
                <a:lnTo>
                  <a:pt x="686471" y="203086"/>
                </a:lnTo>
                <a:lnTo>
                  <a:pt x="0" y="20308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318959" y="4513884"/>
            <a:ext cx="687070" cy="203200"/>
          </a:xfrm>
          <a:custGeom>
            <a:avLst/>
            <a:gdLst/>
            <a:ahLst/>
            <a:cxnLst/>
            <a:rect l="l" t="t" r="r" b="b"/>
            <a:pathLst>
              <a:path w="687070" h="203200">
                <a:moveTo>
                  <a:pt x="0" y="0"/>
                </a:moveTo>
                <a:lnTo>
                  <a:pt x="686471" y="0"/>
                </a:lnTo>
                <a:lnTo>
                  <a:pt x="686471" y="203086"/>
                </a:lnTo>
                <a:lnTo>
                  <a:pt x="0" y="20308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707390" y="1709420"/>
            <a:ext cx="6094730" cy="176657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600"/>
              </a:spcBef>
              <a:buChar char="•"/>
              <a:tabLst>
                <a:tab pos="184150" algn="l"/>
              </a:tabLst>
            </a:pPr>
            <a:endParaRPr sz="2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350">
              <a:latin typeface="Times New Roman" panose="02020603050405020304"/>
              <a:cs typeface="Times New Roman" panose="02020603050405020304"/>
            </a:endParaRPr>
          </a:p>
          <a:p>
            <a:pPr marL="1633220" algn="ctr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Thanks!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1633220" algn="ctr">
              <a:lnSpc>
                <a:spcPct val="100000"/>
              </a:lnSpc>
              <a:spcBef>
                <a:spcPts val="500"/>
              </a:spcBef>
            </a:pPr>
            <a:endParaRPr sz="2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Hao</a:t>
            </a:r>
            <a:r>
              <a:rPr spc="-65" dirty="0"/>
              <a:t> </a:t>
            </a:r>
            <a:r>
              <a:rPr spc="-5" dirty="0"/>
              <a:t>Zhang</a:t>
            </a:r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5"/>
              </a:spcBef>
            </a:pPr>
            <a:r>
              <a:rPr spc="5" dirty="0"/>
              <a:t>3</a:t>
            </a:r>
            <a:endParaRPr spc="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670052"/>
            <a:ext cx="7226300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00" spc="5" dirty="0"/>
              <a:t>A </a:t>
            </a:r>
            <a:r>
              <a:rPr sz="3300" dirty="0"/>
              <a:t>Neural Network as </a:t>
            </a:r>
            <a:r>
              <a:rPr sz="3300" spc="5" dirty="0"/>
              <a:t>a </a:t>
            </a:r>
            <a:r>
              <a:rPr sz="3300" dirty="0"/>
              <a:t>Dataflow</a:t>
            </a:r>
            <a:r>
              <a:rPr sz="3300" spc="-320" dirty="0"/>
              <a:t> </a:t>
            </a:r>
            <a:r>
              <a:rPr sz="3300" dirty="0"/>
              <a:t>Graph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707390" y="1749482"/>
            <a:ext cx="7488555" cy="255968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345"/>
              </a:spcBef>
              <a:buChar char="•"/>
              <a:tabLst>
                <a:tab pos="184150" algn="l"/>
              </a:tabLst>
            </a:pPr>
            <a:r>
              <a:rPr lang="zh-CN" sz="210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定义一个神经网络</a:t>
            </a:r>
            <a:r>
              <a:rPr sz="210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100" spc="16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~= </a:t>
            </a:r>
            <a:r>
              <a:rPr lang="zh-CN" sz="2100" spc="10" dirty="0">
                <a:solidFill>
                  <a:srgbClr val="323232"/>
                </a:solidFill>
                <a:latin typeface="Arial" panose="020B0604020202020204"/>
                <a:cs typeface="Arial" panose="020B0604020202020204"/>
                <a:sym typeface="+mn-ea"/>
              </a:rPr>
              <a:t>定义一个数据流图</a:t>
            </a:r>
            <a:endParaRPr sz="2100">
              <a:latin typeface="Arial" panose="020B0604020202020204"/>
              <a:cs typeface="Arial" panose="020B0604020202020204"/>
            </a:endParaRPr>
          </a:p>
          <a:p>
            <a:pPr marL="527050" lvl="1" indent="-171450">
              <a:lnSpc>
                <a:spcPct val="100000"/>
              </a:lnSpc>
              <a:spcBef>
                <a:spcPts val="205"/>
              </a:spcBef>
              <a:buChar char="•"/>
              <a:tabLst>
                <a:tab pos="527050" algn="l"/>
              </a:tabLst>
            </a:pPr>
            <a:r>
              <a:rPr lang="zh-CN" sz="180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定义</a:t>
            </a:r>
            <a:r>
              <a:rPr lang="zh-CN" sz="1800" spc="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算子</a:t>
            </a:r>
            <a:r>
              <a:rPr lang="zh-CN" sz="1800" spc="2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和层</a:t>
            </a:r>
            <a:r>
              <a:rPr sz="180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: </a:t>
            </a:r>
            <a:r>
              <a:rPr lang="zh-CN" sz="1800" spc="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全连接</a:t>
            </a:r>
            <a:r>
              <a:rPr sz="1800" spc="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?</a:t>
            </a:r>
            <a:r>
              <a:rPr sz="1800" spc="-3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zh-CN" sz="1800" spc="-1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卷积</a:t>
            </a:r>
            <a:r>
              <a:rPr sz="1800" spc="-1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?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527050" lvl="1" indent="-171450">
              <a:lnSpc>
                <a:spcPct val="100000"/>
              </a:lnSpc>
              <a:spcBef>
                <a:spcPts val="195"/>
              </a:spcBef>
              <a:buChar char="•"/>
              <a:tabLst>
                <a:tab pos="527050" algn="l"/>
              </a:tabLst>
            </a:pPr>
            <a:r>
              <a:rPr lang="zh-CN" sz="180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定义数据的</a:t>
            </a:r>
            <a:r>
              <a:rPr sz="1800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I/O:</a:t>
            </a:r>
            <a:r>
              <a:rPr lang="zh-CN" sz="180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读什么数据</a:t>
            </a:r>
            <a:r>
              <a:rPr sz="180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?</a:t>
            </a:r>
            <a:r>
              <a:rPr sz="1800" spc="-5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zh-CN" sz="1800" spc="-4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在哪里读</a:t>
            </a:r>
            <a:r>
              <a:rPr sz="1800" spc="-4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?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527050" lvl="1" indent="-171450">
              <a:lnSpc>
                <a:spcPct val="100000"/>
              </a:lnSpc>
              <a:spcBef>
                <a:spcPts val="165"/>
              </a:spcBef>
              <a:buChar char="•"/>
              <a:tabLst>
                <a:tab pos="527050" algn="l"/>
              </a:tabLst>
            </a:pPr>
            <a:r>
              <a:rPr lang="zh-CN" sz="1800" spc="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定义一个损失函数</a:t>
            </a:r>
            <a:r>
              <a:rPr sz="1800" spc="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: </a:t>
            </a:r>
            <a:r>
              <a:rPr sz="180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L2 </a:t>
            </a:r>
            <a:r>
              <a:rPr sz="1800" spc="-2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loss?</a:t>
            </a:r>
            <a:r>
              <a:rPr sz="1800" spc="-1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3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Softmax?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527050" lvl="1" indent="-171450">
              <a:lnSpc>
                <a:spcPct val="100000"/>
              </a:lnSpc>
              <a:spcBef>
                <a:spcPts val="195"/>
              </a:spcBef>
              <a:buChar char="•"/>
              <a:tabLst>
                <a:tab pos="527050" algn="l"/>
              </a:tabLst>
            </a:pPr>
            <a:r>
              <a:rPr sz="18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定义一个优化求解器</a:t>
            </a:r>
            <a:r>
              <a:rPr sz="180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: </a:t>
            </a:r>
            <a:r>
              <a:rPr sz="1800" spc="-3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SGD, </a:t>
            </a:r>
            <a:r>
              <a:rPr sz="180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Momentum, </a:t>
            </a:r>
            <a:r>
              <a:rPr sz="1800" spc="1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Adam, </a:t>
            </a:r>
            <a:r>
              <a:rPr sz="1800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etc.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ts val="2280"/>
              </a:lnSpc>
              <a:spcBef>
                <a:spcPts val="765"/>
              </a:spcBef>
            </a:pPr>
            <a:r>
              <a:rPr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自动区分库</a:t>
            </a:r>
            <a:r>
              <a:rPr sz="2100" spc="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100" spc="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(e.g. </a:t>
            </a:r>
            <a:r>
              <a:rPr sz="210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Caffe, </a:t>
            </a:r>
            <a:r>
              <a:rPr sz="2100" spc="-3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TensorFlow) </a:t>
            </a:r>
            <a:endParaRPr sz="2100">
              <a:latin typeface="Arial" panose="020B0604020202020204"/>
              <a:cs typeface="Arial" panose="020B0604020202020204"/>
            </a:endParaRPr>
          </a:p>
          <a:p>
            <a:pPr marL="527050" lvl="1" indent="-171450">
              <a:lnSpc>
                <a:spcPct val="100000"/>
              </a:lnSpc>
              <a:spcBef>
                <a:spcPts val="170"/>
              </a:spcBef>
              <a:buChar char="•"/>
              <a:tabLst>
                <a:tab pos="527050" algn="l"/>
              </a:tabLst>
            </a:pPr>
            <a:r>
              <a:rPr sz="18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自动导出反向图形</a:t>
            </a:r>
            <a:endParaRPr sz="1800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  <a:p>
            <a:pPr marL="527050" lvl="1" indent="-171450">
              <a:lnSpc>
                <a:spcPct val="100000"/>
              </a:lnSpc>
              <a:spcBef>
                <a:spcPts val="165"/>
              </a:spcBef>
              <a:buChar char="•"/>
              <a:tabLst>
                <a:tab pos="527050" algn="l"/>
              </a:tabLst>
            </a:pPr>
            <a:r>
              <a:rPr sz="18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执行培训(前向后传递)并更新</a:t>
            </a:r>
            <a:r>
              <a:rPr lang="zh-CN" sz="18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参数</a:t>
            </a:r>
            <a:endParaRPr lang="zh-CN" sz="1800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390" y="670052"/>
            <a:ext cx="7226300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00" spc="5" dirty="0"/>
              <a:t>A </a:t>
            </a:r>
            <a:r>
              <a:rPr sz="3300" dirty="0"/>
              <a:t>Neural Network as </a:t>
            </a:r>
            <a:r>
              <a:rPr sz="3300" spc="5" dirty="0"/>
              <a:t>a </a:t>
            </a:r>
            <a:r>
              <a:rPr sz="3300" dirty="0"/>
              <a:t>Dataflow</a:t>
            </a:r>
            <a:r>
              <a:rPr sz="3300" spc="-320" dirty="0"/>
              <a:t> </a:t>
            </a:r>
            <a:r>
              <a:rPr sz="3300" dirty="0"/>
              <a:t>Graph</a:t>
            </a:r>
            <a:endParaRPr sz="3300"/>
          </a:p>
        </p:txBody>
      </p:sp>
      <p:sp>
        <p:nvSpPr>
          <p:cNvPr id="4" name="object 4"/>
          <p:cNvSpPr/>
          <p:nvPr/>
        </p:nvSpPr>
        <p:spPr>
          <a:xfrm>
            <a:off x="1801063" y="3141217"/>
            <a:ext cx="205739" cy="762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397874" y="3141217"/>
            <a:ext cx="205739" cy="7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740736" y="3087116"/>
            <a:ext cx="1403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150" dirty="0">
                <a:solidFill>
                  <a:srgbClr val="323232"/>
                </a:solidFill>
                <a:latin typeface="DejaVu Sans"/>
                <a:cs typeface="DejaVu Sans"/>
              </a:rPr>
              <a:t>⋯</a:t>
            </a:r>
            <a:endParaRPr sz="1050">
              <a:latin typeface="DejaVu Sans"/>
              <a:cs typeface="DejaVu San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38613" y="3138703"/>
            <a:ext cx="206171" cy="761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312871" y="2900008"/>
            <a:ext cx="219075" cy="510540"/>
          </a:xfrm>
          <a:custGeom>
            <a:avLst/>
            <a:gdLst/>
            <a:ahLst/>
            <a:cxnLst/>
            <a:rect l="l" t="t" r="r" b="b"/>
            <a:pathLst>
              <a:path w="219075" h="510539">
                <a:moveTo>
                  <a:pt x="0" y="510208"/>
                </a:moveTo>
                <a:lnTo>
                  <a:pt x="218660" y="510208"/>
                </a:lnTo>
                <a:lnTo>
                  <a:pt x="218660" y="0"/>
                </a:lnTo>
                <a:lnTo>
                  <a:pt x="0" y="0"/>
                </a:lnTo>
                <a:lnTo>
                  <a:pt x="0" y="510208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312871" y="2900006"/>
            <a:ext cx="219075" cy="510540"/>
          </a:xfrm>
          <a:custGeom>
            <a:avLst/>
            <a:gdLst/>
            <a:ahLst/>
            <a:cxnLst/>
            <a:rect l="l" t="t" r="r" b="b"/>
            <a:pathLst>
              <a:path w="219075" h="510539">
                <a:moveTo>
                  <a:pt x="0" y="0"/>
                </a:moveTo>
                <a:lnTo>
                  <a:pt x="218661" y="0"/>
                </a:lnTo>
                <a:lnTo>
                  <a:pt x="218661" y="510208"/>
                </a:lnTo>
                <a:lnTo>
                  <a:pt x="0" y="51020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A7A7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106904" y="2900008"/>
            <a:ext cx="219075" cy="510540"/>
          </a:xfrm>
          <a:custGeom>
            <a:avLst/>
            <a:gdLst/>
            <a:ahLst/>
            <a:cxnLst/>
            <a:rect l="l" t="t" r="r" b="b"/>
            <a:pathLst>
              <a:path w="219075" h="510539">
                <a:moveTo>
                  <a:pt x="0" y="510208"/>
                </a:moveTo>
                <a:lnTo>
                  <a:pt x="218660" y="510208"/>
                </a:lnTo>
                <a:lnTo>
                  <a:pt x="218660" y="0"/>
                </a:lnTo>
                <a:lnTo>
                  <a:pt x="0" y="0"/>
                </a:lnTo>
                <a:lnTo>
                  <a:pt x="0" y="510208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106904" y="2900006"/>
            <a:ext cx="219075" cy="510540"/>
          </a:xfrm>
          <a:custGeom>
            <a:avLst/>
            <a:gdLst/>
            <a:ahLst/>
            <a:cxnLst/>
            <a:rect l="l" t="t" r="r" b="b"/>
            <a:pathLst>
              <a:path w="219075" h="510539">
                <a:moveTo>
                  <a:pt x="0" y="0"/>
                </a:moveTo>
                <a:lnTo>
                  <a:pt x="218661" y="0"/>
                </a:lnTo>
                <a:lnTo>
                  <a:pt x="218661" y="510208"/>
                </a:lnTo>
                <a:lnTo>
                  <a:pt x="0" y="51020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A7A7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491030" y="2901278"/>
            <a:ext cx="219075" cy="510540"/>
          </a:xfrm>
          <a:custGeom>
            <a:avLst/>
            <a:gdLst/>
            <a:ahLst/>
            <a:cxnLst/>
            <a:rect l="l" t="t" r="r" b="b"/>
            <a:pathLst>
              <a:path w="219075" h="510539">
                <a:moveTo>
                  <a:pt x="0" y="510208"/>
                </a:moveTo>
                <a:lnTo>
                  <a:pt x="218660" y="510208"/>
                </a:lnTo>
                <a:lnTo>
                  <a:pt x="218660" y="0"/>
                </a:lnTo>
                <a:lnTo>
                  <a:pt x="0" y="0"/>
                </a:lnTo>
                <a:lnTo>
                  <a:pt x="0" y="510208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491030" y="2901276"/>
            <a:ext cx="219075" cy="510540"/>
          </a:xfrm>
          <a:custGeom>
            <a:avLst/>
            <a:gdLst/>
            <a:ahLst/>
            <a:cxnLst/>
            <a:rect l="l" t="t" r="r" b="b"/>
            <a:pathLst>
              <a:path w="219075" h="510539">
                <a:moveTo>
                  <a:pt x="0" y="0"/>
                </a:moveTo>
                <a:lnTo>
                  <a:pt x="218661" y="0"/>
                </a:lnTo>
                <a:lnTo>
                  <a:pt x="218661" y="510208"/>
                </a:lnTo>
                <a:lnTo>
                  <a:pt x="0" y="51020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A7A7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978404" y="3141217"/>
            <a:ext cx="205739" cy="76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079075" y="3410216"/>
            <a:ext cx="733425" cy="215265"/>
          </a:xfrm>
          <a:custGeom>
            <a:avLst/>
            <a:gdLst/>
            <a:ahLst/>
            <a:cxnLst/>
            <a:rect l="l" t="t" r="r" b="b"/>
            <a:pathLst>
              <a:path w="733425" h="215264">
                <a:moveTo>
                  <a:pt x="625284" y="0"/>
                </a:moveTo>
                <a:lnTo>
                  <a:pt x="625284" y="53784"/>
                </a:lnTo>
                <a:lnTo>
                  <a:pt x="0" y="53784"/>
                </a:lnTo>
                <a:lnTo>
                  <a:pt x="0" y="161353"/>
                </a:lnTo>
                <a:lnTo>
                  <a:pt x="625284" y="161353"/>
                </a:lnTo>
                <a:lnTo>
                  <a:pt x="625284" y="215150"/>
                </a:lnTo>
                <a:lnTo>
                  <a:pt x="732866" y="107568"/>
                </a:lnTo>
                <a:lnTo>
                  <a:pt x="625284" y="0"/>
                </a:lnTo>
                <a:close/>
              </a:path>
            </a:pathLst>
          </a:custGeom>
          <a:solidFill>
            <a:srgbClr val="62DA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079075" y="3410216"/>
            <a:ext cx="733425" cy="215265"/>
          </a:xfrm>
          <a:custGeom>
            <a:avLst/>
            <a:gdLst/>
            <a:ahLst/>
            <a:cxnLst/>
            <a:rect l="l" t="t" r="r" b="b"/>
            <a:pathLst>
              <a:path w="733425" h="215264">
                <a:moveTo>
                  <a:pt x="0" y="53788"/>
                </a:moveTo>
                <a:lnTo>
                  <a:pt x="625289" y="53788"/>
                </a:lnTo>
                <a:lnTo>
                  <a:pt x="625289" y="0"/>
                </a:lnTo>
                <a:lnTo>
                  <a:pt x="732865" y="107577"/>
                </a:lnTo>
                <a:lnTo>
                  <a:pt x="625289" y="215153"/>
                </a:lnTo>
                <a:lnTo>
                  <a:pt x="625289" y="161364"/>
                </a:lnTo>
                <a:lnTo>
                  <a:pt x="0" y="161364"/>
                </a:lnTo>
                <a:lnTo>
                  <a:pt x="0" y="53788"/>
                </a:lnTo>
                <a:close/>
              </a:path>
            </a:pathLst>
          </a:custGeom>
          <a:ln w="12700">
            <a:solidFill>
              <a:srgbClr val="46A0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801063" y="3872941"/>
            <a:ext cx="205739" cy="76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397874" y="3872941"/>
            <a:ext cx="205739" cy="76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2740736" y="3818635"/>
            <a:ext cx="1403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150" dirty="0">
                <a:solidFill>
                  <a:srgbClr val="323232"/>
                </a:solidFill>
                <a:latin typeface="DejaVu Sans"/>
                <a:cs typeface="DejaVu Sans"/>
              </a:rPr>
              <a:t>⋯</a:t>
            </a:r>
            <a:endParaRPr sz="1050">
              <a:latin typeface="DejaVu Sans"/>
              <a:cs typeface="DejaVu San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639045" y="3868635"/>
            <a:ext cx="206159" cy="7616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312871" y="3631718"/>
            <a:ext cx="219075" cy="510540"/>
          </a:xfrm>
          <a:custGeom>
            <a:avLst/>
            <a:gdLst/>
            <a:ahLst/>
            <a:cxnLst/>
            <a:rect l="l" t="t" r="r" b="b"/>
            <a:pathLst>
              <a:path w="219075" h="510539">
                <a:moveTo>
                  <a:pt x="0" y="510208"/>
                </a:moveTo>
                <a:lnTo>
                  <a:pt x="218660" y="510208"/>
                </a:lnTo>
                <a:lnTo>
                  <a:pt x="218660" y="0"/>
                </a:lnTo>
                <a:lnTo>
                  <a:pt x="0" y="0"/>
                </a:lnTo>
                <a:lnTo>
                  <a:pt x="0" y="510208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312871" y="3631717"/>
            <a:ext cx="219075" cy="510540"/>
          </a:xfrm>
          <a:custGeom>
            <a:avLst/>
            <a:gdLst/>
            <a:ahLst/>
            <a:cxnLst/>
            <a:rect l="l" t="t" r="r" b="b"/>
            <a:pathLst>
              <a:path w="219075" h="510539">
                <a:moveTo>
                  <a:pt x="0" y="0"/>
                </a:moveTo>
                <a:lnTo>
                  <a:pt x="218661" y="0"/>
                </a:lnTo>
                <a:lnTo>
                  <a:pt x="218661" y="510208"/>
                </a:lnTo>
                <a:lnTo>
                  <a:pt x="0" y="51020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A7A7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106904" y="3631718"/>
            <a:ext cx="219075" cy="510540"/>
          </a:xfrm>
          <a:custGeom>
            <a:avLst/>
            <a:gdLst/>
            <a:ahLst/>
            <a:cxnLst/>
            <a:rect l="l" t="t" r="r" b="b"/>
            <a:pathLst>
              <a:path w="219075" h="510539">
                <a:moveTo>
                  <a:pt x="0" y="510208"/>
                </a:moveTo>
                <a:lnTo>
                  <a:pt x="218660" y="510208"/>
                </a:lnTo>
                <a:lnTo>
                  <a:pt x="218660" y="0"/>
                </a:lnTo>
                <a:lnTo>
                  <a:pt x="0" y="0"/>
                </a:lnTo>
                <a:lnTo>
                  <a:pt x="0" y="510208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106904" y="3631717"/>
            <a:ext cx="219075" cy="510540"/>
          </a:xfrm>
          <a:custGeom>
            <a:avLst/>
            <a:gdLst/>
            <a:ahLst/>
            <a:cxnLst/>
            <a:rect l="l" t="t" r="r" b="b"/>
            <a:pathLst>
              <a:path w="219075" h="510539">
                <a:moveTo>
                  <a:pt x="0" y="0"/>
                </a:moveTo>
                <a:lnTo>
                  <a:pt x="218661" y="0"/>
                </a:lnTo>
                <a:lnTo>
                  <a:pt x="218661" y="510208"/>
                </a:lnTo>
                <a:lnTo>
                  <a:pt x="0" y="51020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A7A7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491030" y="3633001"/>
            <a:ext cx="219075" cy="510540"/>
          </a:xfrm>
          <a:custGeom>
            <a:avLst/>
            <a:gdLst/>
            <a:ahLst/>
            <a:cxnLst/>
            <a:rect l="l" t="t" r="r" b="b"/>
            <a:pathLst>
              <a:path w="219075" h="510539">
                <a:moveTo>
                  <a:pt x="0" y="510208"/>
                </a:moveTo>
                <a:lnTo>
                  <a:pt x="218660" y="510208"/>
                </a:lnTo>
                <a:lnTo>
                  <a:pt x="218660" y="0"/>
                </a:lnTo>
                <a:lnTo>
                  <a:pt x="0" y="0"/>
                </a:lnTo>
                <a:lnTo>
                  <a:pt x="0" y="510208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491030" y="3632999"/>
            <a:ext cx="219075" cy="510540"/>
          </a:xfrm>
          <a:custGeom>
            <a:avLst/>
            <a:gdLst/>
            <a:ahLst/>
            <a:cxnLst/>
            <a:rect l="l" t="t" r="r" b="b"/>
            <a:pathLst>
              <a:path w="219075" h="510539">
                <a:moveTo>
                  <a:pt x="0" y="0"/>
                </a:moveTo>
                <a:lnTo>
                  <a:pt x="218661" y="0"/>
                </a:lnTo>
                <a:lnTo>
                  <a:pt x="218661" y="510208"/>
                </a:lnTo>
                <a:lnTo>
                  <a:pt x="0" y="51020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A7A7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978404" y="3872941"/>
            <a:ext cx="205752" cy="76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726956" y="3013964"/>
            <a:ext cx="662940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spc="-1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5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or</a:t>
            </a:r>
            <a:r>
              <a:rPr sz="150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w</a:t>
            </a:r>
            <a:r>
              <a:rPr sz="15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ar</a:t>
            </a:r>
            <a:r>
              <a:rPr sz="1500" spc="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d</a:t>
            </a:r>
            <a:endParaRPr sz="1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50227" y="3775964"/>
            <a:ext cx="843280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ba</a:t>
            </a:r>
            <a:r>
              <a:rPr sz="150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ck</a:t>
            </a:r>
            <a:r>
              <a:rPr sz="15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ward</a:t>
            </a:r>
            <a:endParaRPr sz="15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3" name="图片 32" descr="2017081323121369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0020" y="1401445"/>
            <a:ext cx="2693670" cy="47885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670052"/>
            <a:ext cx="7694295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00" spc="5" dirty="0"/>
              <a:t>A </a:t>
            </a:r>
            <a:r>
              <a:rPr sz="3300" dirty="0"/>
              <a:t>Programming Model: </a:t>
            </a:r>
            <a:r>
              <a:rPr sz="3300" spc="-5" dirty="0"/>
              <a:t>Static</a:t>
            </a:r>
            <a:r>
              <a:rPr sz="3300" spc="-290" dirty="0"/>
              <a:t> </a:t>
            </a:r>
            <a:r>
              <a:rPr sz="3300" dirty="0"/>
              <a:t>Declaration</a:t>
            </a:r>
            <a:endParaRPr sz="3300"/>
          </a:p>
        </p:txBody>
      </p:sp>
      <p:sp>
        <p:nvSpPr>
          <p:cNvPr id="3" name="object 3"/>
          <p:cNvSpPr/>
          <p:nvPr/>
        </p:nvSpPr>
        <p:spPr>
          <a:xfrm>
            <a:off x="1948524" y="3999960"/>
            <a:ext cx="5037568" cy="182596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07390" y="1711248"/>
            <a:ext cx="8256270" cy="202565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650"/>
              </a:spcBef>
              <a:buChar char="•"/>
              <a:tabLst>
                <a:tab pos="184150" algn="l"/>
              </a:tabLst>
            </a:pPr>
            <a:r>
              <a:rPr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用户声明数据流图</a:t>
            </a:r>
            <a:endParaRPr sz="2100">
              <a:latin typeface="Arial" panose="020B0604020202020204"/>
              <a:cs typeface="Arial" panose="020B0604020202020204"/>
            </a:endParaRPr>
          </a:p>
          <a:p>
            <a:pPr marL="184150" indent="-171450">
              <a:lnSpc>
                <a:spcPct val="100000"/>
              </a:lnSpc>
              <a:spcBef>
                <a:spcPts val="550"/>
              </a:spcBef>
              <a:buChar char="•"/>
              <a:tabLst>
                <a:tab pos="184150" algn="l"/>
              </a:tabLst>
            </a:pPr>
            <a:r>
              <a:rPr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  <a:sym typeface="+mn-ea"/>
              </a:rPr>
              <a:t>框架分析和优化</a:t>
            </a:r>
            <a:r>
              <a:rPr lang="zh-CN"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  <a:sym typeface="+mn-ea"/>
              </a:rPr>
              <a:t>数据流图</a:t>
            </a:r>
            <a:endParaRPr sz="2100">
              <a:latin typeface="Arial" panose="020B0604020202020204"/>
              <a:cs typeface="Arial" panose="020B0604020202020204"/>
            </a:endParaRPr>
          </a:p>
          <a:p>
            <a:pPr marL="527050" lvl="1" indent="-171450">
              <a:lnSpc>
                <a:spcPct val="100000"/>
              </a:lnSpc>
              <a:spcBef>
                <a:spcPts val="205"/>
              </a:spcBef>
              <a:buChar char="•"/>
              <a:tabLst>
                <a:tab pos="527050" algn="l"/>
              </a:tabLst>
            </a:pPr>
            <a:r>
              <a:rPr lang="zh-CN" sz="18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通过自动微分</a:t>
            </a:r>
            <a:r>
              <a:rPr sz="1800" spc="1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推导出</a:t>
            </a:r>
            <a:r>
              <a:rPr lang="zh-CN" sz="1800" spc="1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反向图</a:t>
            </a:r>
            <a:endParaRPr sz="1800" spc="15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  <a:p>
            <a:pPr marL="527050" lvl="1" indent="-171450">
              <a:lnSpc>
                <a:spcPct val="100000"/>
              </a:lnSpc>
              <a:spcBef>
                <a:spcPts val="205"/>
              </a:spcBef>
              <a:buChar char="•"/>
              <a:tabLst>
                <a:tab pos="527050" algn="l"/>
              </a:tabLst>
            </a:pPr>
            <a:r>
              <a:rPr sz="18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如果需要的话，合并一些图形级优化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84150" indent="-171450">
              <a:lnSpc>
                <a:spcPct val="100000"/>
              </a:lnSpc>
              <a:spcBef>
                <a:spcPts val="540"/>
              </a:spcBef>
              <a:buChar char="•"/>
              <a:tabLst>
                <a:tab pos="184150" algn="l"/>
              </a:tabLst>
            </a:pPr>
            <a:r>
              <a:rPr lang="zh-CN" sz="2100" spc="-2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递归的进行数据集的训练</a:t>
            </a:r>
            <a:endParaRPr sz="2100">
              <a:latin typeface="Arial" panose="020B0604020202020204"/>
              <a:cs typeface="Arial" panose="020B0604020202020204"/>
            </a:endParaRPr>
          </a:p>
          <a:p>
            <a:pPr marL="5890895" marR="5080">
              <a:lnSpc>
                <a:spcPts val="1610"/>
              </a:lnSpc>
              <a:spcBef>
                <a:spcPts val="165"/>
              </a:spcBef>
            </a:pPr>
            <a:endParaRPr sz="135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670052"/>
            <a:ext cx="5737225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00" spc="-5" dirty="0"/>
              <a:t>Static </a:t>
            </a:r>
            <a:r>
              <a:rPr sz="3300" dirty="0"/>
              <a:t>Declaration:</a:t>
            </a:r>
            <a:r>
              <a:rPr sz="3300" spc="-275" dirty="0"/>
              <a:t> </a:t>
            </a:r>
            <a:r>
              <a:rPr sz="3300" dirty="0"/>
              <a:t>Advantages</a:t>
            </a:r>
            <a:endParaRPr sz="3300"/>
          </a:p>
        </p:txBody>
      </p:sp>
      <p:sp>
        <p:nvSpPr>
          <p:cNvPr id="3" name="object 3"/>
          <p:cNvSpPr/>
          <p:nvPr/>
        </p:nvSpPr>
        <p:spPr>
          <a:xfrm>
            <a:off x="7074407" y="5644896"/>
            <a:ext cx="402335" cy="1432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91400" y="4779264"/>
            <a:ext cx="551687" cy="377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043928" y="5145023"/>
            <a:ext cx="627887" cy="4084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668768" y="5583935"/>
            <a:ext cx="582168" cy="2773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790688" y="5202935"/>
            <a:ext cx="655320" cy="3444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79386" y="4506895"/>
            <a:ext cx="5037568" cy="18259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xfrm>
            <a:off x="410209" y="1749482"/>
            <a:ext cx="8323580" cy="200406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481330" indent="-171450">
              <a:lnSpc>
                <a:spcPct val="100000"/>
              </a:lnSpc>
              <a:spcBef>
                <a:spcPts val="345"/>
              </a:spcBef>
              <a:buChar char="•"/>
              <a:tabLst>
                <a:tab pos="481330" algn="l"/>
              </a:tabLst>
            </a:pPr>
            <a:r>
              <a:rPr dirty="0"/>
              <a:t>静态声明是</a:t>
            </a:r>
            <a:r>
              <a:rPr lang="zh-CN" dirty="0"/>
              <a:t>目前</a:t>
            </a:r>
            <a:r>
              <a:rPr lang="zh-CN" dirty="0"/>
              <a:t>深度学习</a:t>
            </a:r>
            <a:r>
              <a:rPr dirty="0"/>
              <a:t>的主要选择</a:t>
            </a:r>
            <a:endParaRPr spc="-10" dirty="0"/>
          </a:p>
          <a:p>
            <a:pPr marL="824230" lvl="1" indent="-171450">
              <a:lnSpc>
                <a:spcPct val="100000"/>
              </a:lnSpc>
              <a:spcBef>
                <a:spcPts val="205"/>
              </a:spcBef>
              <a:buChar char="•"/>
              <a:tabLst>
                <a:tab pos="824230" algn="l"/>
              </a:tabLst>
            </a:pPr>
            <a:r>
              <a:rPr sz="1800" dirty="0">
                <a:sym typeface="+mn-ea"/>
              </a:rPr>
              <a:t>静态声明</a:t>
            </a:r>
            <a:r>
              <a:rPr lang="zh-CN" sz="1800" dirty="0">
                <a:sym typeface="+mn-ea"/>
              </a:rPr>
              <a:t>的好处</a:t>
            </a:r>
            <a:r>
              <a:rPr sz="180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: </a:t>
            </a:r>
            <a:r>
              <a:rPr lang="zh-CN" sz="1800" spc="1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定义一次</a:t>
            </a:r>
            <a:r>
              <a:rPr sz="1800" spc="1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sz="18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运行任意批次/数据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824230" marR="518795" lvl="1" indent="-171450">
              <a:lnSpc>
                <a:spcPts val="1940"/>
              </a:lnSpc>
              <a:spcBef>
                <a:spcPts val="440"/>
              </a:spcBef>
              <a:buChar char="•"/>
              <a:tabLst>
                <a:tab pos="824230" algn="l"/>
              </a:tabLst>
            </a:pPr>
            <a:r>
              <a:rPr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所有的样本都在一个图上计算，因此计算可以“</a:t>
            </a:r>
            <a:r>
              <a:rPr lang="zh-CN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很自然的</a:t>
            </a:r>
            <a:r>
              <a:rPr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”批处理——通过利用GPU和其他高级矩阵计算</a:t>
            </a:r>
            <a:r>
              <a:rPr lang="zh-CN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库</a:t>
            </a:r>
            <a:r>
              <a:rPr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(CUDA等)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824230" marR="913130" lvl="1" indent="-171450">
              <a:lnSpc>
                <a:spcPts val="1940"/>
              </a:lnSpc>
              <a:spcBef>
                <a:spcPts val="395"/>
              </a:spcBef>
              <a:buChar char="•"/>
              <a:tabLst>
                <a:tab pos="824230" algn="l"/>
              </a:tabLst>
            </a:pPr>
            <a:r>
              <a:rPr sz="18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易于优化:大量现成的数据流图优化技术</a:t>
            </a:r>
            <a:endParaRPr sz="1800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  <a:p>
            <a:pPr marL="297180">
              <a:lnSpc>
                <a:spcPct val="100000"/>
              </a:lnSpc>
              <a:spcBef>
                <a:spcPts val="35"/>
              </a:spcBef>
            </a:pPr>
            <a:endParaRPr sz="1750">
              <a:latin typeface="Times New Roman" panose="02020603050405020304"/>
              <a:cs typeface="Times New Roman" panose="02020603050405020304"/>
            </a:endParaRPr>
          </a:p>
          <a:p>
            <a:pPr marL="5958205" marR="5080">
              <a:lnSpc>
                <a:spcPts val="1610"/>
              </a:lnSpc>
              <a:spcBef>
                <a:spcPts val="5"/>
              </a:spcBef>
            </a:pPr>
            <a:endParaRPr sz="1350">
              <a:latin typeface="DejaVu Sans"/>
              <a:cs typeface="DejaVu San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66727" y="6174425"/>
            <a:ext cx="1112520" cy="76200"/>
          </a:xfrm>
          <a:custGeom>
            <a:avLst/>
            <a:gdLst/>
            <a:ahLst/>
            <a:cxnLst/>
            <a:rect l="l" t="t" r="r" b="b"/>
            <a:pathLst>
              <a:path w="1112520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50799"/>
                </a:lnTo>
                <a:lnTo>
                  <a:pt x="63500" y="50799"/>
                </a:lnTo>
                <a:lnTo>
                  <a:pt x="63500" y="25399"/>
                </a:lnTo>
                <a:lnTo>
                  <a:pt x="76200" y="25399"/>
                </a:lnTo>
                <a:lnTo>
                  <a:pt x="76200" y="0"/>
                </a:lnTo>
                <a:close/>
              </a:path>
              <a:path w="1112520" h="76200">
                <a:moveTo>
                  <a:pt x="76200" y="25399"/>
                </a:moveTo>
                <a:lnTo>
                  <a:pt x="63500" y="25399"/>
                </a:lnTo>
                <a:lnTo>
                  <a:pt x="63500" y="50799"/>
                </a:lnTo>
                <a:lnTo>
                  <a:pt x="76200" y="50799"/>
                </a:lnTo>
                <a:lnTo>
                  <a:pt x="76200" y="25399"/>
                </a:lnTo>
                <a:close/>
              </a:path>
              <a:path w="1112520" h="76200">
                <a:moveTo>
                  <a:pt x="76200" y="50799"/>
                </a:moveTo>
                <a:lnTo>
                  <a:pt x="63500" y="50799"/>
                </a:lnTo>
                <a:lnTo>
                  <a:pt x="76200" y="50799"/>
                </a:lnTo>
                <a:close/>
              </a:path>
              <a:path w="1112520" h="76200">
                <a:moveTo>
                  <a:pt x="1112431" y="25398"/>
                </a:moveTo>
                <a:lnTo>
                  <a:pt x="76200" y="25399"/>
                </a:lnTo>
                <a:lnTo>
                  <a:pt x="76200" y="50799"/>
                </a:lnTo>
                <a:lnTo>
                  <a:pt x="1112431" y="50798"/>
                </a:lnTo>
                <a:lnTo>
                  <a:pt x="1112431" y="25398"/>
                </a:lnTo>
                <a:close/>
              </a:path>
            </a:pathLst>
          </a:custGeom>
          <a:solidFill>
            <a:srgbClr val="62DA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929323" y="6101588"/>
            <a:ext cx="2025650" cy="2190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zh-CN" sz="135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批处理</a:t>
            </a:r>
            <a:endParaRPr lang="zh-CN" sz="1350" spc="-5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670052"/>
            <a:ext cx="7646034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00" spc="-5" dirty="0"/>
              <a:t>Introduction </a:t>
            </a:r>
            <a:r>
              <a:rPr sz="3300" dirty="0"/>
              <a:t>to Dynamic Neural</a:t>
            </a:r>
            <a:r>
              <a:rPr sz="3300" spc="-70" dirty="0"/>
              <a:t> </a:t>
            </a:r>
            <a:r>
              <a:rPr sz="3300" dirty="0"/>
              <a:t>Networks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707390" y="1711248"/>
            <a:ext cx="7674609" cy="251904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650"/>
              </a:spcBef>
              <a:buChar char="•"/>
              <a:tabLst>
                <a:tab pos="184150" algn="l"/>
              </a:tabLst>
            </a:pPr>
            <a:r>
              <a:rPr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深度学习已经应用于更结构化的数据</a:t>
            </a:r>
            <a:endParaRPr sz="2100">
              <a:latin typeface="Arial" panose="020B0604020202020204"/>
              <a:cs typeface="Arial" panose="020B0604020202020204"/>
            </a:endParaRPr>
          </a:p>
          <a:p>
            <a:pPr marL="184150" marR="614680" indent="-171450">
              <a:lnSpc>
                <a:spcPts val="2260"/>
              </a:lnSpc>
              <a:spcBef>
                <a:spcPts val="840"/>
              </a:spcBef>
              <a:buChar char="•"/>
              <a:tabLst>
                <a:tab pos="184150" algn="l"/>
              </a:tabLst>
            </a:pPr>
            <a:r>
              <a:rPr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神经网络采用数据依赖结构进行计算，对结构信息进行编码</a:t>
            </a:r>
            <a:endParaRPr sz="2100">
              <a:latin typeface="Arial" panose="020B0604020202020204"/>
              <a:cs typeface="Arial" panose="020B0604020202020204"/>
            </a:endParaRPr>
          </a:p>
          <a:p>
            <a:pPr marL="527050" marR="396240" lvl="1" indent="-171450">
              <a:lnSpc>
                <a:spcPts val="1940"/>
              </a:lnSpc>
              <a:spcBef>
                <a:spcPts val="420"/>
              </a:spcBef>
              <a:buChar char="•"/>
              <a:tabLst>
                <a:tab pos="527050" algn="l"/>
              </a:tabLst>
            </a:pPr>
            <a:r>
              <a:rPr sz="18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因此，用于处理结构化数据的</a:t>
            </a:r>
            <a:r>
              <a:rPr lang="zh-CN" sz="18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神经网络</a:t>
            </a:r>
            <a:r>
              <a:rPr sz="18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体系结构将随输入示例而改变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84150" indent="-171450">
              <a:lnSpc>
                <a:spcPct val="100000"/>
              </a:lnSpc>
              <a:spcBef>
                <a:spcPts val="515"/>
              </a:spcBef>
              <a:buChar char="•"/>
              <a:tabLst>
                <a:tab pos="184150" algn="l"/>
              </a:tabLst>
            </a:pPr>
            <a:r>
              <a:rPr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E.g. 递归神经网络及其变体</a:t>
            </a:r>
            <a:endParaRPr sz="2100">
              <a:latin typeface="Arial" panose="020B0604020202020204"/>
              <a:cs typeface="Arial" panose="020B0604020202020204"/>
            </a:endParaRPr>
          </a:p>
          <a:p>
            <a:pPr marL="527050" lvl="1" indent="-171450">
              <a:lnSpc>
                <a:spcPct val="100000"/>
              </a:lnSpc>
              <a:spcBef>
                <a:spcPts val="145"/>
              </a:spcBef>
              <a:buChar char="•"/>
              <a:tabLst>
                <a:tab pos="527050" algn="l"/>
              </a:tabLst>
            </a:pPr>
            <a:r>
              <a:rPr sz="2100" spc="1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Sequence </a:t>
            </a:r>
            <a:r>
              <a:rPr sz="2100" spc="-4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RNN </a:t>
            </a:r>
            <a:r>
              <a:rPr lang="zh-CN" sz="2100" spc="-4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应用于</a:t>
            </a:r>
            <a:r>
              <a:rPr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机器翻译，视频理解</a:t>
            </a:r>
            <a:endParaRPr sz="2100">
              <a:latin typeface="Arial" panose="020B0604020202020204"/>
              <a:cs typeface="Arial" panose="020B0604020202020204"/>
            </a:endParaRPr>
          </a:p>
          <a:p>
            <a:pPr marL="527050" lvl="1" indent="-171450">
              <a:lnSpc>
                <a:spcPct val="100000"/>
              </a:lnSpc>
              <a:spcBef>
                <a:spcPts val="140"/>
              </a:spcBef>
              <a:buChar char="•"/>
              <a:tabLst>
                <a:tab pos="527050" algn="l"/>
              </a:tabLst>
            </a:pPr>
            <a:r>
              <a:rPr sz="2100" spc="-3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Tree </a:t>
            </a:r>
            <a:r>
              <a:rPr sz="2100" spc="-4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RNN</a:t>
            </a:r>
            <a:r>
              <a:rPr lang="zh-CN" sz="2100" spc="-4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应用于语义分析和语法分析</a:t>
            </a:r>
            <a:endParaRPr lang="zh-CN" sz="2100" spc="-40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  <a:p>
            <a:pPr marL="527050" lvl="1" indent="-171450">
              <a:lnSpc>
                <a:spcPct val="100000"/>
              </a:lnSpc>
              <a:spcBef>
                <a:spcPts val="140"/>
              </a:spcBef>
              <a:buChar char="•"/>
              <a:tabLst>
                <a:tab pos="527050" algn="l"/>
              </a:tabLst>
            </a:pPr>
            <a:r>
              <a:rPr sz="210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GraphRNN</a:t>
            </a:r>
            <a:r>
              <a:rPr lang="zh-CN" sz="210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应用于</a:t>
            </a:r>
            <a:r>
              <a:rPr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社交网络/图像分割</a:t>
            </a:r>
            <a:endParaRPr sz="2100" dirty="0">
              <a:solidFill>
                <a:srgbClr val="323232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53742" y="4988023"/>
            <a:ext cx="3263314" cy="153388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670052"/>
            <a:ext cx="7134859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00" dirty="0"/>
              <a:t>Dynamic Neural Network: An</a:t>
            </a:r>
            <a:r>
              <a:rPr sz="3300" spc="-290" dirty="0"/>
              <a:t> </a:t>
            </a:r>
            <a:r>
              <a:rPr sz="3300" dirty="0"/>
              <a:t>Example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707390" y="1749482"/>
            <a:ext cx="7538084" cy="152273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345"/>
              </a:spcBef>
              <a:buChar char="•"/>
              <a:tabLst>
                <a:tab pos="184150" algn="l"/>
              </a:tabLst>
            </a:pPr>
            <a:r>
              <a:rPr lang="zh-CN" sz="21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一个动态神经网络的例子</a:t>
            </a:r>
            <a:endParaRPr sz="2100">
              <a:latin typeface="Arial" panose="020B0604020202020204"/>
              <a:cs typeface="Arial" panose="020B0604020202020204"/>
            </a:endParaRPr>
          </a:p>
          <a:p>
            <a:pPr marL="527050" lvl="1" indent="-171450">
              <a:lnSpc>
                <a:spcPct val="100000"/>
              </a:lnSpc>
              <a:spcBef>
                <a:spcPts val="205"/>
              </a:spcBef>
              <a:buChar char="•"/>
              <a:tabLst>
                <a:tab pos="527050" algn="l"/>
              </a:tabLst>
            </a:pPr>
            <a:r>
              <a:rPr sz="180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(a) </a:t>
            </a:r>
            <a:r>
              <a:rPr lang="zh-CN" sz="1800" spc="-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一个语法分析树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527050" lvl="1" indent="-171450">
              <a:lnSpc>
                <a:spcPct val="100000"/>
              </a:lnSpc>
              <a:spcBef>
                <a:spcPts val="195"/>
              </a:spcBef>
              <a:buChar char="•"/>
              <a:tabLst>
                <a:tab pos="527050" algn="l"/>
              </a:tabLst>
            </a:pPr>
            <a:r>
              <a:rPr sz="1800" spc="3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(b) </a:t>
            </a:r>
            <a:r>
              <a:rPr lang="zh-CN" sz="1800" spc="3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与之对应的</a:t>
            </a:r>
            <a:r>
              <a:rPr sz="1800" spc="2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4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Tree-LSTM</a:t>
            </a:r>
            <a:r>
              <a:rPr sz="1800" spc="-55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 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527050" marR="5080" lvl="1" indent="-171450">
              <a:lnSpc>
                <a:spcPts val="1940"/>
              </a:lnSpc>
              <a:spcBef>
                <a:spcPts val="415"/>
              </a:spcBef>
              <a:buChar char="•"/>
              <a:tabLst>
                <a:tab pos="527050" algn="l"/>
              </a:tabLst>
            </a:pPr>
            <a:r>
              <a:rPr sz="1800" dirty="0">
                <a:solidFill>
                  <a:srgbClr val="323232"/>
                </a:solidFill>
                <a:latin typeface="Arial" panose="020B0604020202020204"/>
                <a:cs typeface="Arial" panose="020B0604020202020204"/>
              </a:rPr>
              <a:t>我们在(a)中使用以下缩写:S表示句子，N表示名词，VP表示动词短语，NP表示名词短语，D表示限定词，V表示动词。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21229" y="3844424"/>
            <a:ext cx="3903053" cy="199703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4704</Words>
  <Application>WPS 演示</Application>
  <PresentationFormat>On-screen Show (4:3)</PresentationFormat>
  <Paragraphs>314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50" baseType="lpstr">
      <vt:lpstr>Arial</vt:lpstr>
      <vt:lpstr>宋体</vt:lpstr>
      <vt:lpstr>Wingdings</vt:lpstr>
      <vt:lpstr>Arial</vt:lpstr>
      <vt:lpstr>Noto Sans Mono CJK JP Regular</vt:lpstr>
      <vt:lpstr>DejaVu Sans</vt:lpstr>
      <vt:lpstr>Times New Roman</vt:lpstr>
      <vt:lpstr>Calibri</vt:lpstr>
      <vt:lpstr>微软雅黑</vt:lpstr>
      <vt:lpstr>Arial Unicode MS</vt:lpstr>
      <vt:lpstr>Wingdings</vt:lpstr>
      <vt:lpstr>Segoe Print</vt:lpstr>
      <vt:lpstr>Office Theme</vt:lpstr>
      <vt:lpstr>Cavs:		An Efficient Runtime System for  Dynamic Neural Networks</vt:lpstr>
      <vt:lpstr>Outline</vt:lpstr>
      <vt:lpstr>A Computational Layer in DL</vt:lpstr>
      <vt:lpstr>A Neural Network as a Dataflow Graph</vt:lpstr>
      <vt:lpstr>A Neural Network as a Dataflow Graph</vt:lpstr>
      <vt:lpstr>A Programming Model: Static Declaration</vt:lpstr>
      <vt:lpstr>Static Declaration: Advantages</vt:lpstr>
      <vt:lpstr>Introduction to Dynamic Neural Networks</vt:lpstr>
      <vt:lpstr>Dynamic Neural Network: An Example</vt:lpstr>
      <vt:lpstr>Static Declaration for Dynamic Dataflow Graphs</vt:lpstr>
      <vt:lpstr>An Extended Model: Dynamic Declaration</vt:lpstr>
      <vt:lpstr>Dynamic Declaration: Pros and Cons</vt:lpstr>
      <vt:lpstr>Problem #1: Graph Construction Cost</vt:lpstr>
      <vt:lpstr>Problem #1: Graph Construction Cost</vt:lpstr>
      <vt:lpstr>Problem #2: Batching will be Difficult</vt:lpstr>
      <vt:lpstr>Problem #3: Unavailable to Graph  Optimizations</vt:lpstr>
      <vt:lpstr>Introducing Cavs: Design Goals</vt:lpstr>
      <vt:lpstr>Cavs: Motivation</vt:lpstr>
      <vt:lpstr>Cavs: A New Representation</vt:lpstr>
      <vt:lpstr>Cavs: A Vertex-centric Representation</vt:lpstr>
      <vt:lpstr>Cavs: Four APIs</vt:lpstr>
      <vt:lpstr>Cavs: Four APIs</vt:lpstr>
      <vt:lpstr>Expressing Backpropagation</vt:lpstr>
      <vt:lpstr>Cavs Bypasses Graph Construction  Overhead</vt:lpstr>
      <vt:lpstr>Empirical Results: Graph Construction Cost</vt:lpstr>
      <vt:lpstr>Cavs Enables Batched Computation</vt:lpstr>
      <vt:lpstr>Cavs Enables Batched Computation</vt:lpstr>
      <vt:lpstr>Dynamic Batching: Memory Management  Challenge</vt:lpstr>
      <vt:lpstr>Cavs: Advanced Memory Management –  Dynamic Tensor</vt:lpstr>
      <vt:lpstr>Cavs: Improvement on Memory Management</vt:lpstr>
      <vt:lpstr>Cavs is Open to Graph Optimization</vt:lpstr>
      <vt:lpstr>Cavs Exposes Opportunities for Graph  Optimization</vt:lpstr>
      <vt:lpstr>How Important is Graph Optimization?</vt:lpstr>
      <vt:lpstr>Overall Performance</vt:lpstr>
      <vt:lpstr>Cavs: Improvement on Computation</vt:lpstr>
      <vt:lpstr>Overview: Frameworks for Dynamic NNs</vt:lpstr>
      <vt:lpstr>More and 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Cavs:		An Efficient Runtime System for  Dynamic Neural Networks</dc:title>
  <dc:creator/>
  <cp:lastModifiedBy>Admin</cp:lastModifiedBy>
  <cp:revision>6</cp:revision>
  <dcterms:created xsi:type="dcterms:W3CDTF">2018-10-15T08:25:39Z</dcterms:created>
  <dcterms:modified xsi:type="dcterms:W3CDTF">2018-10-15T13:02:53Z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2018-10-15T00:00:00Z</vt:filetime>
  </property>
  <property fmtid="{D5CDD505-2E9C-101B-9397-08002B2CF9AE}" pid="3" name="KSOProductBuildVer">
    <vt:lpwstr>2052-11.1.0.7875</vt:lpwstr>
  </property>
</Properties>
</file>